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14.xml" ContentType="application/vnd.openxmlformats-officedocument.presentationml.notesSlide+xml"/>
  <Override PartName="/ppt/charts/chart3.xml" ContentType="application/vnd.openxmlformats-officedocument.drawingml.chart+xml"/>
  <Override PartName="/ppt/theme/themeOverride1.xml" ContentType="application/vnd.openxmlformats-officedocument.themeOverride+xml"/>
  <Override PartName="/ppt/charts/chart4.xml" ContentType="application/vnd.openxmlformats-officedocument.drawingml.chart+xml"/>
  <Override PartName="/ppt/theme/themeOverride2.xml" ContentType="application/vnd.openxmlformats-officedocument.themeOverride+xml"/>
  <Override PartName="/ppt/notesSlides/notesSlide15.xml" ContentType="application/vnd.openxmlformats-officedocument.presentationml.notesSlide+xml"/>
  <Override PartName="/ppt/charts/chart5.xml" ContentType="application/vnd.openxmlformats-officedocument.drawingml.chart+xml"/>
  <Override PartName="/ppt/theme/themeOverride3.xml" ContentType="application/vnd.openxmlformats-officedocument.themeOverride+xml"/>
  <Override PartName="/ppt/notesSlides/notesSlide16.xml" ContentType="application/vnd.openxmlformats-officedocument.presentationml.notesSlide+xml"/>
  <Override PartName="/ppt/charts/chart6.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76"/>
  </p:notesMasterIdLst>
  <p:sldIdLst>
    <p:sldId id="256" r:id="rId2"/>
    <p:sldId id="257" r:id="rId3"/>
    <p:sldId id="258" r:id="rId4"/>
    <p:sldId id="259" r:id="rId5"/>
    <p:sldId id="260" r:id="rId6"/>
    <p:sldId id="310" r:id="rId7"/>
    <p:sldId id="311" r:id="rId8"/>
    <p:sldId id="261" r:id="rId9"/>
    <p:sldId id="262" r:id="rId10"/>
    <p:sldId id="295" r:id="rId11"/>
    <p:sldId id="296" r:id="rId12"/>
    <p:sldId id="297" r:id="rId13"/>
    <p:sldId id="298" r:id="rId14"/>
    <p:sldId id="299" r:id="rId15"/>
    <p:sldId id="300" r:id="rId16"/>
    <p:sldId id="301" r:id="rId17"/>
    <p:sldId id="302" r:id="rId18"/>
    <p:sldId id="303" r:id="rId19"/>
    <p:sldId id="304" r:id="rId20"/>
    <p:sldId id="305" r:id="rId21"/>
    <p:sldId id="306" r:id="rId22"/>
    <p:sldId id="307" r:id="rId23"/>
    <p:sldId id="308" r:id="rId24"/>
    <p:sldId id="309" r:id="rId25"/>
    <p:sldId id="263" r:id="rId26"/>
    <p:sldId id="333" r:id="rId27"/>
    <p:sldId id="334" r:id="rId28"/>
    <p:sldId id="335" r:id="rId29"/>
    <p:sldId id="336" r:id="rId30"/>
    <p:sldId id="337" r:id="rId31"/>
    <p:sldId id="338" r:id="rId32"/>
    <p:sldId id="339" r:id="rId33"/>
    <p:sldId id="340" r:id="rId34"/>
    <p:sldId id="341" r:id="rId35"/>
    <p:sldId id="342" r:id="rId36"/>
    <p:sldId id="267" r:id="rId37"/>
    <p:sldId id="268" r:id="rId38"/>
    <p:sldId id="269" r:id="rId39"/>
    <p:sldId id="270" r:id="rId40"/>
    <p:sldId id="271" r:id="rId41"/>
    <p:sldId id="272" r:id="rId42"/>
    <p:sldId id="290" r:id="rId43"/>
    <p:sldId id="291" r:id="rId44"/>
    <p:sldId id="292" r:id="rId45"/>
    <p:sldId id="293" r:id="rId46"/>
    <p:sldId id="276" r:id="rId47"/>
    <p:sldId id="277" r:id="rId48"/>
    <p:sldId id="278" r:id="rId49"/>
    <p:sldId id="326" r:id="rId50"/>
    <p:sldId id="325" r:id="rId51"/>
    <p:sldId id="327" r:id="rId52"/>
    <p:sldId id="328" r:id="rId53"/>
    <p:sldId id="329" r:id="rId54"/>
    <p:sldId id="331" r:id="rId55"/>
    <p:sldId id="330" r:id="rId56"/>
    <p:sldId id="332" r:id="rId57"/>
    <p:sldId id="279" r:id="rId58"/>
    <p:sldId id="280" r:id="rId59"/>
    <p:sldId id="312" r:id="rId60"/>
    <p:sldId id="313" r:id="rId61"/>
    <p:sldId id="314" r:id="rId62"/>
    <p:sldId id="315" r:id="rId63"/>
    <p:sldId id="317" r:id="rId64"/>
    <p:sldId id="318" r:id="rId65"/>
    <p:sldId id="319" r:id="rId66"/>
    <p:sldId id="320" r:id="rId67"/>
    <p:sldId id="281" r:id="rId68"/>
    <p:sldId id="321" r:id="rId69"/>
    <p:sldId id="322" r:id="rId70"/>
    <p:sldId id="323" r:id="rId71"/>
    <p:sldId id="324" r:id="rId72"/>
    <p:sldId id="282" r:id="rId73"/>
    <p:sldId id="283" r:id="rId74"/>
    <p:sldId id="286" r:id="rId75"/>
  </p:sldIdLst>
  <p:sldSz cx="9144000" cy="5143500" type="screen16x9"/>
  <p:notesSz cx="6858000" cy="9144000"/>
  <p:embeddedFontLst>
    <p:embeddedFont>
      <p:font typeface="Calibri" panose="020F0502020204030204" pitchFamily="34" charset="0"/>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DEF916E-E4ED-461B-B27E-FC02062E6889}">
  <a:tblStyle styleId="{ADEF916E-E4ED-461B-B27E-FC02062E688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3.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2.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1.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2.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3.xml"/></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layout/>
      <c:overlay val="0"/>
    </c:title>
    <c:autoTitleDeleted val="0"/>
    <c:plotArea>
      <c:layout/>
      <c:pieChart>
        <c:varyColors val="1"/>
        <c:ser>
          <c:idx val="0"/>
          <c:order val="0"/>
          <c:tx>
            <c:strRef>
              <c:f>Sheet1!$B$1</c:f>
              <c:strCache>
                <c:ptCount val="1"/>
                <c:pt idx="0">
                  <c:v>% of people who consider restaurant ratings before ordering food</c:v>
                </c:pt>
              </c:strCache>
            </c:strRef>
          </c:tx>
          <c:cat>
            <c:strRef>
              <c:f>Sheet1!$A$2:$A$3</c:f>
              <c:strCache>
                <c:ptCount val="2"/>
                <c:pt idx="0">
                  <c:v>Consider Restaurant Ratings</c:v>
                </c:pt>
                <c:pt idx="1">
                  <c:v>Indifferent to Ratings</c:v>
                </c:pt>
              </c:strCache>
            </c:strRef>
          </c:cat>
          <c:val>
            <c:numRef>
              <c:f>Sheet1!$B$2:$B$3</c:f>
              <c:numCache>
                <c:formatCode>General</c:formatCode>
                <c:ptCount val="2"/>
                <c:pt idx="0">
                  <c:v>18</c:v>
                </c:pt>
                <c:pt idx="1">
                  <c:v>6</c:v>
                </c:pt>
              </c:numCache>
            </c:numRef>
          </c:val>
          <c:extLst>
            <c:ext xmlns:c16="http://schemas.microsoft.com/office/drawing/2014/chart" uri="{C3380CC4-5D6E-409C-BE32-E72D297353CC}">
              <c16:uniqueId val="{00000000-485A-4204-AEE7-D120446935CA}"/>
            </c:ext>
          </c:extLst>
        </c:ser>
        <c:dLbls>
          <c:showLegendKey val="0"/>
          <c:showVal val="0"/>
          <c:showCatName val="0"/>
          <c:showSerName val="0"/>
          <c:showPercent val="0"/>
          <c:showBubbleSize val="0"/>
          <c:showLeaderLines val="1"/>
        </c:dLbls>
        <c:firstSliceAng val="0"/>
      </c:pieChart>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layout/>
      <c:overlay val="0"/>
    </c:title>
    <c:autoTitleDeleted val="0"/>
    <c:plotArea>
      <c:layout/>
      <c:pieChart>
        <c:varyColors val="1"/>
        <c:ser>
          <c:idx val="0"/>
          <c:order val="0"/>
          <c:tx>
            <c:strRef>
              <c:f>Sheet1!$B$1</c:f>
              <c:strCache>
                <c:ptCount val="1"/>
                <c:pt idx="0">
                  <c:v>% of people who order from known restaurants</c:v>
                </c:pt>
              </c:strCache>
            </c:strRef>
          </c:tx>
          <c:cat>
            <c:strRef>
              <c:f>Sheet1!$A$2:$A$3</c:f>
              <c:strCache>
                <c:ptCount val="2"/>
                <c:pt idx="0">
                  <c:v>From Known Restaurants</c:v>
                </c:pt>
                <c:pt idx="1">
                  <c:v>Any Restaurant</c:v>
                </c:pt>
              </c:strCache>
            </c:strRef>
          </c:cat>
          <c:val>
            <c:numRef>
              <c:f>Sheet1!$B$2:$B$3</c:f>
              <c:numCache>
                <c:formatCode>General</c:formatCode>
                <c:ptCount val="2"/>
                <c:pt idx="0">
                  <c:v>16</c:v>
                </c:pt>
                <c:pt idx="1">
                  <c:v>8</c:v>
                </c:pt>
              </c:numCache>
            </c:numRef>
          </c:val>
          <c:extLst>
            <c:ext xmlns:c16="http://schemas.microsoft.com/office/drawing/2014/chart" uri="{C3380CC4-5D6E-409C-BE32-E72D297353CC}">
              <c16:uniqueId val="{00000000-9A7B-4AC3-A946-4DA44B1F15F3}"/>
            </c:ext>
          </c:extLst>
        </c:ser>
        <c:dLbls>
          <c:showLegendKey val="0"/>
          <c:showVal val="0"/>
          <c:showCatName val="0"/>
          <c:showSerName val="0"/>
          <c:showPercent val="0"/>
          <c:showBubbleSize val="0"/>
          <c:showLeaderLines val="1"/>
        </c:dLbls>
        <c:firstSliceAng val="0"/>
      </c:pieChart>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dk2" tx2="lt2" accent1="accent1" accent2="accent2" accent3="accent3" accent4="accent4" accent5="accent5" accent6="accent6" hlink="hlink" folHlink="folHlink"/>
  <c:chart>
    <c:title>
      <c:layout/>
      <c:overlay val="0"/>
    </c:title>
    <c:autoTitleDeleted val="0"/>
    <c:plotArea>
      <c:layout/>
      <c:pieChart>
        <c:varyColors val="1"/>
        <c:ser>
          <c:idx val="0"/>
          <c:order val="0"/>
          <c:tx>
            <c:strRef>
              <c:f>Sheet1!$B$1</c:f>
              <c:strCache>
                <c:ptCount val="1"/>
                <c:pt idx="0">
                  <c:v>% of people who compare prices before ordering food</c:v>
                </c:pt>
              </c:strCache>
            </c:strRef>
          </c:tx>
          <c:cat>
            <c:strRef>
              <c:f>Sheet1!$A$2:$A$3</c:f>
              <c:strCache>
                <c:ptCount val="2"/>
                <c:pt idx="0">
                  <c:v>Compare Prices</c:v>
                </c:pt>
                <c:pt idx="1">
                  <c:v>Do not compare</c:v>
                </c:pt>
              </c:strCache>
            </c:strRef>
          </c:cat>
          <c:val>
            <c:numRef>
              <c:f>Sheet1!$B$2:$B$3</c:f>
              <c:numCache>
                <c:formatCode>General</c:formatCode>
                <c:ptCount val="2"/>
                <c:pt idx="0">
                  <c:v>1</c:v>
                </c:pt>
                <c:pt idx="1">
                  <c:v>23</c:v>
                </c:pt>
              </c:numCache>
            </c:numRef>
          </c:val>
          <c:extLst>
            <c:ext xmlns:c16="http://schemas.microsoft.com/office/drawing/2014/chart" uri="{C3380CC4-5D6E-409C-BE32-E72D297353CC}">
              <c16:uniqueId val="{00000000-3D6C-4F1F-86AA-C76079CEB5AF}"/>
            </c:ext>
          </c:extLst>
        </c:ser>
        <c:dLbls>
          <c:showLegendKey val="0"/>
          <c:showVal val="0"/>
          <c:showCatName val="0"/>
          <c:showSerName val="0"/>
          <c:showPercent val="0"/>
          <c:showBubbleSize val="0"/>
          <c:showLeaderLines val="1"/>
        </c:dLbls>
        <c:firstSliceAng val="0"/>
      </c:pieChart>
    </c:plotArea>
    <c:legend>
      <c:legendPos val="r"/>
      <c:layout/>
      <c:overlay val="0"/>
    </c:legend>
    <c:plotVisOnly val="1"/>
    <c:dispBlanksAs val="gap"/>
    <c:showDLblsOverMax val="0"/>
  </c:chart>
  <c:txPr>
    <a:bodyPr/>
    <a:lstStyle/>
    <a:p>
      <a:pPr>
        <a:defRPr sz="18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dk2" tx2="lt2" accent1="accent1" accent2="accent2" accent3="accent3" accent4="accent4" accent5="accent5" accent6="accent6" hlink="hlink" folHlink="folHlink"/>
  <c:chart>
    <c:title>
      <c:tx>
        <c:rich>
          <a:bodyPr/>
          <a:lstStyle/>
          <a:p>
            <a:pPr>
              <a:defRPr/>
            </a:pPr>
            <a:r>
              <a:rPr lang="en-US" dirty="0"/>
              <a:t>% of people who order from </a:t>
            </a:r>
            <a:r>
              <a:rPr lang="en-US" dirty="0" smtClean="0"/>
              <a:t>near by </a:t>
            </a:r>
            <a:r>
              <a:rPr lang="en-US" dirty="0"/>
              <a:t>restaurants</a:t>
            </a:r>
          </a:p>
        </c:rich>
      </c:tx>
      <c:layout/>
      <c:overlay val="0"/>
    </c:title>
    <c:autoTitleDeleted val="0"/>
    <c:plotArea>
      <c:layout/>
      <c:pieChart>
        <c:varyColors val="1"/>
        <c:ser>
          <c:idx val="0"/>
          <c:order val="0"/>
          <c:tx>
            <c:strRef>
              <c:f>Sheet1!$B$1</c:f>
              <c:strCache>
                <c:ptCount val="1"/>
                <c:pt idx="0">
                  <c:v>% of people who order from known restaurants</c:v>
                </c:pt>
              </c:strCache>
            </c:strRef>
          </c:tx>
          <c:cat>
            <c:strRef>
              <c:f>Sheet1!$A$2:$A$3</c:f>
              <c:strCache>
                <c:ptCount val="2"/>
                <c:pt idx="0">
                  <c:v>From Nearby Restaurants</c:v>
                </c:pt>
                <c:pt idx="1">
                  <c:v>Any Restaurant</c:v>
                </c:pt>
              </c:strCache>
            </c:strRef>
          </c:cat>
          <c:val>
            <c:numRef>
              <c:f>Sheet1!$B$2:$B$3</c:f>
              <c:numCache>
                <c:formatCode>General</c:formatCode>
                <c:ptCount val="2"/>
                <c:pt idx="0">
                  <c:v>12</c:v>
                </c:pt>
                <c:pt idx="1">
                  <c:v>12</c:v>
                </c:pt>
              </c:numCache>
            </c:numRef>
          </c:val>
          <c:extLst>
            <c:ext xmlns:c16="http://schemas.microsoft.com/office/drawing/2014/chart" uri="{C3380CC4-5D6E-409C-BE32-E72D297353CC}">
              <c16:uniqueId val="{00000000-6D6F-48E7-8D9E-5C6DB5E280B1}"/>
            </c:ext>
          </c:extLst>
        </c:ser>
        <c:dLbls>
          <c:showLegendKey val="0"/>
          <c:showVal val="0"/>
          <c:showCatName val="0"/>
          <c:showSerName val="0"/>
          <c:showPercent val="0"/>
          <c:showBubbleSize val="0"/>
          <c:showLeaderLines val="1"/>
        </c:dLbls>
        <c:firstSliceAng val="0"/>
      </c:pieChart>
    </c:plotArea>
    <c:legend>
      <c:legendPos val="r"/>
      <c:layout/>
      <c:overlay val="0"/>
    </c:legend>
    <c:plotVisOnly val="1"/>
    <c:dispBlanksAs val="gap"/>
    <c:showDLblsOverMax val="0"/>
  </c:chart>
  <c:txPr>
    <a:bodyPr/>
    <a:lstStyle/>
    <a:p>
      <a:pPr>
        <a:defRPr sz="1800"/>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dk2" tx2="lt2" accent1="accent1" accent2="accent2" accent3="accent3" accent4="accent4" accent5="accent5" accent6="accent6" hlink="hlink" folHlink="folHlink"/>
  <c:chart>
    <c:title>
      <c:tx>
        <c:rich>
          <a:bodyPr/>
          <a:lstStyle/>
          <a:p>
            <a:pPr>
              <a:defRPr/>
            </a:pPr>
            <a:r>
              <a:rPr lang="en-US" dirty="0"/>
              <a:t>% of people </a:t>
            </a:r>
            <a:r>
              <a:rPr lang="en-US" dirty="0" smtClean="0"/>
              <a:t>for</a:t>
            </a:r>
            <a:r>
              <a:rPr lang="en-US" baseline="0" dirty="0" smtClean="0"/>
              <a:t> whom restaurant pictures are important in decision making</a:t>
            </a:r>
            <a:endParaRPr lang="en-US" dirty="0"/>
          </a:p>
        </c:rich>
      </c:tx>
      <c:layout/>
      <c:overlay val="0"/>
    </c:title>
    <c:autoTitleDeleted val="0"/>
    <c:plotArea>
      <c:layout/>
      <c:pieChart>
        <c:varyColors val="1"/>
        <c:ser>
          <c:idx val="0"/>
          <c:order val="0"/>
          <c:tx>
            <c:strRef>
              <c:f>Sheet1!$B$1</c:f>
              <c:strCache>
                <c:ptCount val="1"/>
                <c:pt idx="0">
                  <c:v>% of people for whom restaurant pictures are important in decision making</c:v>
                </c:pt>
              </c:strCache>
            </c:strRef>
          </c:tx>
          <c:cat>
            <c:strRef>
              <c:f>Sheet1!$A$2:$A$3</c:f>
              <c:strCache>
                <c:ptCount val="2"/>
                <c:pt idx="0">
                  <c:v>Pictures are important</c:v>
                </c:pt>
                <c:pt idx="1">
                  <c:v>Do not consider</c:v>
                </c:pt>
              </c:strCache>
            </c:strRef>
          </c:cat>
          <c:val>
            <c:numRef>
              <c:f>Sheet1!$B$2:$B$3</c:f>
              <c:numCache>
                <c:formatCode>General</c:formatCode>
                <c:ptCount val="2"/>
                <c:pt idx="0">
                  <c:v>2</c:v>
                </c:pt>
                <c:pt idx="1">
                  <c:v>22</c:v>
                </c:pt>
              </c:numCache>
            </c:numRef>
          </c:val>
          <c:extLst>
            <c:ext xmlns:c16="http://schemas.microsoft.com/office/drawing/2014/chart" uri="{C3380CC4-5D6E-409C-BE32-E72D297353CC}">
              <c16:uniqueId val="{00000000-8735-4703-B207-6CC2C1F6105C}"/>
            </c:ext>
          </c:extLst>
        </c:ser>
        <c:dLbls>
          <c:showLegendKey val="0"/>
          <c:showVal val="0"/>
          <c:showCatName val="0"/>
          <c:showSerName val="0"/>
          <c:showPercent val="0"/>
          <c:showBubbleSize val="0"/>
          <c:showLeaderLines val="1"/>
        </c:dLbls>
        <c:firstSliceAng val="0"/>
      </c:pieChart>
    </c:plotArea>
    <c:legend>
      <c:legendPos val="r"/>
      <c:layout/>
      <c:overlay val="0"/>
    </c:legend>
    <c:plotVisOnly val="1"/>
    <c:dispBlanksAs val="gap"/>
    <c:showDLblsOverMax val="0"/>
  </c:chart>
  <c:txPr>
    <a:bodyPr/>
    <a:lstStyle/>
    <a:p>
      <a:pPr>
        <a:defRPr sz="1800"/>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dirty="0" smtClean="0"/>
              <a:t>Of 24 respondents, number of people who prefer to order</a:t>
            </a:r>
            <a:r>
              <a:rPr lang="en-US" baseline="0" dirty="0" smtClean="0"/>
              <a:t> different meals</a:t>
            </a:r>
            <a:endParaRPr lang="en-US" dirty="0"/>
          </a:p>
        </c:rich>
      </c:tx>
      <c:layout/>
      <c:overlay val="0"/>
    </c:title>
    <c:autoTitleDeleted val="0"/>
    <c:plotArea>
      <c:layout/>
      <c:barChart>
        <c:barDir val="col"/>
        <c:grouping val="clustered"/>
        <c:varyColors val="0"/>
        <c:ser>
          <c:idx val="0"/>
          <c:order val="0"/>
          <c:tx>
            <c:strRef>
              <c:f>Sheet1!$B$1</c:f>
              <c:strCache>
                <c:ptCount val="1"/>
                <c:pt idx="0">
                  <c:v>Preferred Meal to order</c:v>
                </c:pt>
              </c:strCache>
            </c:strRef>
          </c:tx>
          <c:invertIfNegative val="0"/>
          <c:cat>
            <c:strRef>
              <c:f>Sheet1!$A$2:$A$5</c:f>
              <c:strCache>
                <c:ptCount val="4"/>
                <c:pt idx="0">
                  <c:v>Any time of the day</c:v>
                </c:pt>
                <c:pt idx="1">
                  <c:v>Lunch</c:v>
                </c:pt>
                <c:pt idx="2">
                  <c:v>Dinner</c:v>
                </c:pt>
                <c:pt idx="3">
                  <c:v>Evening Snacks</c:v>
                </c:pt>
              </c:strCache>
            </c:strRef>
          </c:cat>
          <c:val>
            <c:numRef>
              <c:f>Sheet1!$B$2:$B$5</c:f>
              <c:numCache>
                <c:formatCode>General</c:formatCode>
                <c:ptCount val="4"/>
                <c:pt idx="0">
                  <c:v>7</c:v>
                </c:pt>
                <c:pt idx="1">
                  <c:v>2</c:v>
                </c:pt>
                <c:pt idx="2">
                  <c:v>13</c:v>
                </c:pt>
                <c:pt idx="3">
                  <c:v>1</c:v>
                </c:pt>
              </c:numCache>
            </c:numRef>
          </c:val>
          <c:extLst>
            <c:ext xmlns:c16="http://schemas.microsoft.com/office/drawing/2014/chart" uri="{C3380CC4-5D6E-409C-BE32-E72D297353CC}">
              <c16:uniqueId val="{00000000-BEB8-485C-AE20-47FD58695B48}"/>
            </c:ext>
          </c:extLst>
        </c:ser>
        <c:dLbls>
          <c:showLegendKey val="0"/>
          <c:showVal val="0"/>
          <c:showCatName val="0"/>
          <c:showSerName val="0"/>
          <c:showPercent val="0"/>
          <c:showBubbleSize val="0"/>
        </c:dLbls>
        <c:gapWidth val="150"/>
        <c:axId val="2124366296"/>
        <c:axId val="2124369304"/>
      </c:barChart>
      <c:catAx>
        <c:axId val="2124366296"/>
        <c:scaling>
          <c:orientation val="minMax"/>
        </c:scaling>
        <c:delete val="0"/>
        <c:axPos val="b"/>
        <c:numFmt formatCode="General" sourceLinked="0"/>
        <c:majorTickMark val="out"/>
        <c:minorTickMark val="none"/>
        <c:tickLblPos val="nextTo"/>
        <c:crossAx val="2124369304"/>
        <c:crosses val="autoZero"/>
        <c:auto val="1"/>
        <c:lblAlgn val="ctr"/>
        <c:lblOffset val="100"/>
        <c:noMultiLvlLbl val="0"/>
      </c:catAx>
      <c:valAx>
        <c:axId val="2124369304"/>
        <c:scaling>
          <c:orientation val="minMax"/>
        </c:scaling>
        <c:delete val="0"/>
        <c:axPos val="l"/>
        <c:majorGridlines/>
        <c:numFmt formatCode="General" sourceLinked="1"/>
        <c:majorTickMark val="out"/>
        <c:minorTickMark val="none"/>
        <c:tickLblPos val="nextTo"/>
        <c:crossAx val="2124366296"/>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7557725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13" name="Google Shape;61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74d9b447a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74d9b447a4_1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69" name="Google Shape;669;g74d9b447a4_1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25</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74d9b447a4_1_8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74" name="Google Shape;674;g74d9b447a4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74d9b447a4_1_8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80" name="Google Shape;680;g74d9b447a4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74d9b447a4_1_8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80" name="Google Shape;680;g74d9b447a4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74d9b447a4_1_8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80" name="Google Shape;680;g74d9b447a4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74d9b447a4_1_8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80" name="Google Shape;680;g74d9b447a4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74d9b447a4_1_8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80" name="Google Shape;680;g74d9b447a4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74d9b447a4_1_8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80" name="Google Shape;680;g74d9b447a4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74d9b447a4_1_9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88" name="Google Shape;688;g74d9b447a4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74d9b447a4_1_9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88" name="Google Shape;688;g74d9b447a4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8413a67c37_0_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20" name="Google Shape;620;g8413a67c3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74d9b447a4_1_9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88" name="Google Shape;688;g74d9b447a4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74d9b447a4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74d9b447a4_1_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97" name="Google Shape;697;g74d9b447a4_1_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36</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7fd94811f7_0_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02" name="Google Shape;702;g7fd94811f7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74d9b447a4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74d9b447a4_1_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09" name="Google Shape;709;g74d9b447a4_1_1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38</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7fd94811f7_0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14" name="Google Shape;714;g7fd94811f7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7fd94811f7_0_1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20" name="Google Shape;720;g7fd94811f7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74d9b447a4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74d9b447a4_1_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27" name="Google Shape;727;g74d9b447a4_1_1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41</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7fd94811f7_0_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32" name="Google Shape;732;g7fd94811f7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53866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7fd94811f7_0_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32" name="Google Shape;732;g7fd94811f7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26117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74d9b447a4_1_10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38" name="Google Shape;738;g74d9b447a4_1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8062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8413a67c37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8413a67c37_0_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28" name="Google Shape;628;g8413a67c37_0_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74d9b447a4_1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45" name="Google Shape;745;g74d9b447a4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39397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7fd94811f7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7fd94811f7_0_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52" name="Google Shape;752;g7fd94811f7_0_2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46</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7fd94811f7_0_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57" name="Google Shape;757;g7fd94811f7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74d9b447a4_1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64" name="Google Shape;764;g74d9b447a4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74d9b447a4_1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64" name="Google Shape;764;g74d9b447a4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87957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74d9b447a4_1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64" name="Google Shape;764;g74d9b447a4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8928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74d9b447a4_1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64" name="Google Shape;764;g74d9b447a4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37120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74d9b447a4_1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64" name="Google Shape;764;g74d9b447a4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86258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74d9b447a4_1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64" name="Google Shape;764;g74d9b447a4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14248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74d9b447a4_1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64" name="Google Shape;764;g74d9b447a4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8105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7fd94811f7_0_1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33" name="Google Shape;633;g7fd94811f7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74d9b447a4_1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64" name="Google Shape;764;g74d9b447a4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81547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74d9b447a4_1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64" name="Google Shape;764;g74d9b447a4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17059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74d9b447a4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74d9b447a4_1_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74" name="Google Shape;774;g74d9b447a4_1_3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57</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74d9b447a4_1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79" name="Google Shape;779;g74d9b447a4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74d9b447a4_1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79" name="Google Shape;779;g74d9b447a4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72804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74d9b447a4_1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79" name="Google Shape;779;g74d9b447a4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11709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74d9b447a4_1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79" name="Google Shape;779;g74d9b447a4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91272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74d9b447a4_1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79" name="Google Shape;779;g74d9b447a4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23493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74d9b447a4_1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79" name="Google Shape;779;g74d9b447a4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42149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74d9b447a4_1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79" name="Google Shape;779;g74d9b447a4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5743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7fd94811f7_0_9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39" name="Google Shape;639;g7fd94811f7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74d9b447a4_1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79" name="Google Shape;779;g74d9b447a4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40885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74d9b447a4_1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79" name="Google Shape;779;g74d9b447a4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28969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74d9b447a4_1_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87" name="Google Shape;787;g74d9b447a4_1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74d9b447a4_1_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87" name="Google Shape;787;g74d9b447a4_1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9872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74d9b447a4_1_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87" name="Google Shape;787;g74d9b447a4_1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14372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74d9b447a4_1_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87" name="Google Shape;787;g74d9b447a4_1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95633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74d9b447a4_1_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87" name="Google Shape;787;g74d9b447a4_1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61737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74d9b447a4_1_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94" name="Google Shape;794;g74d9b447a4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74d9b447a4_1_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800" name="Google Shape;800;g74d9b447a4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1" name="Google Shape;82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7fd94811f7_0_9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39" name="Google Shape;639;g7fd94811f7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7175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7fd94811f7_0_9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39" name="Google Shape;639;g7fd94811f7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6481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46" name="Google Shape;64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fd94811f7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61" name="Google Shape;661;g7fd94811f7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5.png"/><Relationship Id="rId4" Type="http://schemas.openxmlformats.org/officeDocument/2006/relationships/image" Target="../media/image19.png"/><Relationship Id="rId9" Type="http://schemas.openxmlformats.org/officeDocument/2006/relationships/image" Target="../media/image24.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5.png"/><Relationship Id="rId2" Type="http://schemas.openxmlformats.org/officeDocument/2006/relationships/image" Target="../media/image25.png"/><Relationship Id="rId1" Type="http://schemas.openxmlformats.org/officeDocument/2006/relationships/slideMaster" Target="../slideMasters/slideMaster1.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5.png"/><Relationship Id="rId4" Type="http://schemas.openxmlformats.org/officeDocument/2006/relationships/image" Target="../media/image19.png"/><Relationship Id="rId9" Type="http://schemas.openxmlformats.org/officeDocument/2006/relationships/image" Target="../media/image24.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4"/>
        <p:cNvGrpSpPr/>
        <p:nvPr/>
      </p:nvGrpSpPr>
      <p:grpSpPr>
        <a:xfrm>
          <a:off x="0" y="0"/>
          <a:ext cx="0" cy="0"/>
          <a:chOff x="0" y="0"/>
          <a:chExt cx="0" cy="0"/>
        </a:xfrm>
      </p:grpSpPr>
      <p:sp>
        <p:nvSpPr>
          <p:cNvPr id="15" name="Google Shape;15;p2"/>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4500"/>
              <a:buFont typeface="Arial"/>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2"/>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R="0" lvl="1" algn="ctr"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375"/>
              </a:spcBef>
              <a:spcAft>
                <a:spcPts val="0"/>
              </a:spcAft>
              <a:buClr>
                <a:schemeClr val="dk1"/>
              </a:buClr>
              <a:buSzPts val="1350"/>
              <a:buFont typeface="Arial"/>
              <a:buNone/>
              <a:defRPr sz="1350" b="0" i="0" u="none" strike="noStrike" cap="none">
                <a:solidFill>
                  <a:schemeClr val="dk1"/>
                </a:solidFill>
                <a:latin typeface="Calibri"/>
                <a:ea typeface="Calibri"/>
                <a:cs typeface="Calibri"/>
                <a:sym typeface="Calibri"/>
              </a:defRPr>
            </a:lvl3pPr>
            <a:lvl4pPr marR="0" lvl="3"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17" name="Google Shape;17;p2"/>
          <p:cNvSpPr txBox="1">
            <a:spLocks noGrp="1"/>
          </p:cNvSpPr>
          <p:nvPr>
            <p:ph type="dt" idx="10"/>
          </p:nvPr>
        </p:nvSpPr>
        <p:spPr>
          <a:xfrm>
            <a:off x="663921" y="4653887"/>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E72D4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6616976" y="4012406"/>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E72D40"/>
                </a:solidFill>
                <a:latin typeface="Proxima Nova"/>
                <a:ea typeface="Proxima Nova"/>
                <a:cs typeface="Proxima Nova"/>
                <a:sym typeface="Proxima Nova"/>
              </a:defRPr>
            </a:lvl1pPr>
            <a:lvl2pPr marL="0" lvl="1" indent="0" algn="r">
              <a:spcBef>
                <a:spcPts val="0"/>
              </a:spcBef>
              <a:buNone/>
              <a:defRPr sz="900" b="0" i="0" u="none" strike="noStrike" cap="none">
                <a:solidFill>
                  <a:srgbClr val="E72D40"/>
                </a:solidFill>
                <a:latin typeface="Proxima Nova"/>
                <a:ea typeface="Proxima Nova"/>
                <a:cs typeface="Proxima Nova"/>
                <a:sym typeface="Proxima Nova"/>
              </a:defRPr>
            </a:lvl2pPr>
            <a:lvl3pPr marL="0" lvl="2" indent="0" algn="r">
              <a:spcBef>
                <a:spcPts val="0"/>
              </a:spcBef>
              <a:buNone/>
              <a:defRPr sz="900" b="0" i="0" u="none" strike="noStrike" cap="none">
                <a:solidFill>
                  <a:srgbClr val="E72D40"/>
                </a:solidFill>
                <a:latin typeface="Proxima Nova"/>
                <a:ea typeface="Proxima Nova"/>
                <a:cs typeface="Proxima Nova"/>
                <a:sym typeface="Proxima Nova"/>
              </a:defRPr>
            </a:lvl3pPr>
            <a:lvl4pPr marL="0" lvl="3" indent="0" algn="r">
              <a:spcBef>
                <a:spcPts val="0"/>
              </a:spcBef>
              <a:buNone/>
              <a:defRPr sz="900" b="0" i="0" u="none" strike="noStrike" cap="none">
                <a:solidFill>
                  <a:srgbClr val="E72D40"/>
                </a:solidFill>
                <a:latin typeface="Proxima Nova"/>
                <a:ea typeface="Proxima Nova"/>
                <a:cs typeface="Proxima Nova"/>
                <a:sym typeface="Proxima Nova"/>
              </a:defRPr>
            </a:lvl4pPr>
            <a:lvl5pPr marL="0" lvl="4" indent="0" algn="r">
              <a:spcBef>
                <a:spcPts val="0"/>
              </a:spcBef>
              <a:buNone/>
              <a:defRPr sz="900" b="0" i="0" u="none" strike="noStrike" cap="none">
                <a:solidFill>
                  <a:srgbClr val="E72D40"/>
                </a:solidFill>
                <a:latin typeface="Proxima Nova"/>
                <a:ea typeface="Proxima Nova"/>
                <a:cs typeface="Proxima Nova"/>
                <a:sym typeface="Proxima Nova"/>
              </a:defRPr>
            </a:lvl5pPr>
            <a:lvl6pPr marL="0" lvl="5" indent="0" algn="r">
              <a:spcBef>
                <a:spcPts val="0"/>
              </a:spcBef>
              <a:buNone/>
              <a:defRPr sz="900" b="0" i="0" u="none" strike="noStrike" cap="none">
                <a:solidFill>
                  <a:srgbClr val="E72D40"/>
                </a:solidFill>
                <a:latin typeface="Proxima Nova"/>
                <a:ea typeface="Proxima Nova"/>
                <a:cs typeface="Proxima Nova"/>
                <a:sym typeface="Proxima Nova"/>
              </a:defRPr>
            </a:lvl6pPr>
            <a:lvl7pPr marL="0" lvl="6" indent="0" algn="r">
              <a:spcBef>
                <a:spcPts val="0"/>
              </a:spcBef>
              <a:buNone/>
              <a:defRPr sz="900" b="0" i="0" u="none" strike="noStrike" cap="none">
                <a:solidFill>
                  <a:srgbClr val="E72D40"/>
                </a:solidFill>
                <a:latin typeface="Proxima Nova"/>
                <a:ea typeface="Proxima Nova"/>
                <a:cs typeface="Proxima Nova"/>
                <a:sym typeface="Proxima Nova"/>
              </a:defRPr>
            </a:lvl7pPr>
            <a:lvl8pPr marL="0" lvl="7" indent="0" algn="r">
              <a:spcBef>
                <a:spcPts val="0"/>
              </a:spcBef>
              <a:buNone/>
              <a:defRPr sz="900" b="0" i="0" u="none" strike="noStrike" cap="none">
                <a:solidFill>
                  <a:srgbClr val="E72D40"/>
                </a:solidFill>
                <a:latin typeface="Proxima Nova"/>
                <a:ea typeface="Proxima Nova"/>
                <a:cs typeface="Proxima Nova"/>
                <a:sym typeface="Proxima Nova"/>
              </a:defRPr>
            </a:lvl8pPr>
            <a:lvl9pPr marL="0" lvl="8" indent="0" algn="r">
              <a:spcBef>
                <a:spcPts val="0"/>
              </a:spcBef>
              <a:buNone/>
              <a:defRPr sz="900" b="0" i="0" u="none" strike="noStrike" cap="none">
                <a:solidFill>
                  <a:srgbClr val="E72D40"/>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19" name="Google Shape;19;p2"/>
          <p:cNvSpPr/>
          <p:nvPr/>
        </p:nvSpPr>
        <p:spPr>
          <a:xfrm>
            <a:off x="0" y="0"/>
            <a:ext cx="9144000" cy="4653887"/>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pic>
        <p:nvPicPr>
          <p:cNvPr id="20" name="Google Shape;20;p2"/>
          <p:cNvPicPr preferRelativeResize="0"/>
          <p:nvPr/>
        </p:nvPicPr>
        <p:blipFill rotWithShape="1">
          <a:blip r:embed="rId2">
            <a:alphaModFix/>
          </a:blip>
          <a:srcRect/>
          <a:stretch/>
        </p:blipFill>
        <p:spPr>
          <a:xfrm>
            <a:off x="663922" y="571887"/>
            <a:ext cx="2057400" cy="548993"/>
          </a:xfrm>
          <a:prstGeom prst="rect">
            <a:avLst/>
          </a:prstGeom>
          <a:noFill/>
          <a:ln>
            <a:noFill/>
          </a:ln>
        </p:spPr>
      </p:pic>
    </p:spTree>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_2 Line Title, Infographics and Caption">
  <p:cSld name="3_2 Line Title, Infographics and Caption">
    <p:spTree>
      <p:nvGrpSpPr>
        <p:cNvPr id="1" name="Shape 119"/>
        <p:cNvGrpSpPr/>
        <p:nvPr/>
      </p:nvGrpSpPr>
      <p:grpSpPr>
        <a:xfrm>
          <a:off x="0" y="0"/>
          <a:ext cx="0" cy="0"/>
          <a:chOff x="0" y="0"/>
          <a:chExt cx="0" cy="0"/>
        </a:xfrm>
      </p:grpSpPr>
      <p:sp>
        <p:nvSpPr>
          <p:cNvPr id="120" name="Google Shape;120;p11"/>
          <p:cNvSpPr/>
          <p:nvPr/>
        </p:nvSpPr>
        <p:spPr>
          <a:xfrm>
            <a:off x="-1" y="600076"/>
            <a:ext cx="9144001" cy="454342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21" name="Google Shape;121;p11"/>
          <p:cNvSpPr/>
          <p:nvPr/>
        </p:nvSpPr>
        <p:spPr>
          <a:xfrm>
            <a:off x="-3" y="-20049"/>
            <a:ext cx="9144001" cy="5143500"/>
          </a:xfrm>
          <a:prstGeom prst="rect">
            <a:avLst/>
          </a:prstGeom>
          <a:blipFill rotWithShape="1">
            <a:blip r:embed="rId2">
              <a:alphaModFix amt="17000"/>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22" name="Google Shape;122;p11"/>
          <p:cNvSpPr>
            <a:spLocks noGrp="1"/>
          </p:cNvSpPr>
          <p:nvPr>
            <p:ph type="pic" idx="2"/>
          </p:nvPr>
        </p:nvSpPr>
        <p:spPr>
          <a:xfrm>
            <a:off x="-2" y="-12112"/>
            <a:ext cx="9144002" cy="51476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3" name="Google Shape;123;p11"/>
          <p:cNvSpPr>
            <a:spLocks noGrp="1"/>
          </p:cNvSpPr>
          <p:nvPr>
            <p:ph type="pic" idx="3"/>
          </p:nvPr>
        </p:nvSpPr>
        <p:spPr>
          <a:xfrm>
            <a:off x="10220734" y="-3856910"/>
            <a:ext cx="9144001" cy="51476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4" name="Google Shape;124;p1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125" name="Google Shape;125;p1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marL="0" marR="0" lvl="1"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marL="0" marR="0" lvl="2"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marL="0" marR="0" lvl="3"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marL="0" marR="0" lvl="4"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marL="0" marR="0" lvl="5"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marL="0" marR="0" lvl="6"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marL="0" marR="0" lvl="7"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marL="0" marR="0" lvl="8"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126" name="Google Shape;126;p11"/>
          <p:cNvSpPr txBox="1">
            <a:spLocks noGrp="1"/>
          </p:cNvSpPr>
          <p:nvPr>
            <p:ph type="body" idx="1"/>
          </p:nvPr>
        </p:nvSpPr>
        <p:spPr>
          <a:xfrm>
            <a:off x="3213848" y="3489722"/>
            <a:ext cx="5355081" cy="837009"/>
          </a:xfrm>
          <a:prstGeom prst="rect">
            <a:avLst/>
          </a:prstGeom>
          <a:noFill/>
          <a:ln>
            <a:noFill/>
          </a:ln>
        </p:spPr>
        <p:txBody>
          <a:bodyPr spcFirstLastPara="1" wrap="square" lIns="91425" tIns="45700" rIns="91425" bIns="45700" anchor="t" anchorCtr="0">
            <a:noAutofit/>
          </a:bodyPr>
          <a:lstStyle>
            <a:lvl1pPr marL="457200" marR="0" lvl="0" indent="-304800" algn="l" rtl="0">
              <a:lnSpc>
                <a:spcPct val="90000"/>
              </a:lnSpc>
              <a:spcBef>
                <a:spcPts val="750"/>
              </a:spcBef>
              <a:spcAft>
                <a:spcPts val="0"/>
              </a:spcAft>
              <a:buClr>
                <a:schemeClr val="dk1"/>
              </a:buClr>
              <a:buSzPts val="1200"/>
              <a:buFont typeface="Arial"/>
              <a:buChar char="•"/>
              <a:defRPr sz="12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127" name="Google Shape;127;p11"/>
          <p:cNvPicPr preferRelativeResize="0"/>
          <p:nvPr/>
        </p:nvPicPr>
        <p:blipFill rotWithShape="1">
          <a:blip r:embed="rId3">
            <a:alphaModFix/>
          </a:blip>
          <a:srcRect/>
          <a:stretch/>
        </p:blipFill>
        <p:spPr>
          <a:xfrm>
            <a:off x="3213847" y="2234762"/>
            <a:ext cx="5373512" cy="1110800"/>
          </a:xfrm>
          <a:prstGeom prst="rect">
            <a:avLst/>
          </a:prstGeom>
          <a:noFill/>
          <a:ln>
            <a:noFill/>
          </a:ln>
        </p:spPr>
      </p:pic>
      <p:sp>
        <p:nvSpPr>
          <p:cNvPr id="128" name="Google Shape;128;p11"/>
          <p:cNvSpPr txBox="1"/>
          <p:nvPr/>
        </p:nvSpPr>
        <p:spPr>
          <a:xfrm>
            <a:off x="642167" y="610235"/>
            <a:ext cx="5493203" cy="864394"/>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F5333F"/>
              </a:buClr>
              <a:buSzPts val="3600"/>
              <a:buFont typeface="Arial"/>
              <a:buNone/>
            </a:pPr>
            <a:r>
              <a:rPr lang="en-IN" sz="3600" b="0">
                <a:solidFill>
                  <a:srgbClr val="F5333F"/>
                </a:solidFill>
                <a:latin typeface="Arial"/>
                <a:ea typeface="Arial"/>
                <a:cs typeface="Arial"/>
                <a:sym typeface="Arial"/>
              </a:rPr>
              <a:t>Click to add Title</a:t>
            </a:r>
            <a:endParaRPr sz="3600" b="0">
              <a:solidFill>
                <a:srgbClr val="F5333F"/>
              </a:solidFill>
              <a:latin typeface="Arial"/>
              <a:ea typeface="Arial"/>
              <a:cs typeface="Arial"/>
              <a:sym typeface="Arial"/>
            </a:endParaRPr>
          </a:p>
        </p:txBody>
      </p:sp>
      <p:sp>
        <p:nvSpPr>
          <p:cNvPr id="129" name="Google Shape;129;p11"/>
          <p:cNvSpPr/>
          <p:nvPr/>
        </p:nvSpPr>
        <p:spPr>
          <a:xfrm>
            <a:off x="11718595" y="3690308"/>
            <a:ext cx="870" cy="1071"/>
          </a:xfrm>
          <a:custGeom>
            <a:avLst/>
            <a:gdLst/>
            <a:ahLst/>
            <a:cxnLst/>
            <a:rect l="l" t="t" r="r" b="b"/>
            <a:pathLst>
              <a:path w="870" h="1071" extrusionOk="0">
                <a:moveTo>
                  <a:pt x="0" y="0"/>
                </a:moveTo>
                <a:lnTo>
                  <a:pt x="870" y="0"/>
                </a:lnTo>
                <a:lnTo>
                  <a:pt x="870" y="1071"/>
                </a:lnTo>
                <a:lnTo>
                  <a:pt x="0" y="0"/>
                </a:lnTo>
                <a:close/>
              </a:path>
            </a:pathLst>
          </a:cu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a:solidFill>
                <a:schemeClr val="lt1"/>
              </a:solidFill>
              <a:latin typeface="Calibri"/>
              <a:ea typeface="Calibri"/>
              <a:cs typeface="Calibri"/>
              <a:sym typeface="Calibri"/>
            </a:endParaRPr>
          </a:p>
        </p:txBody>
      </p:sp>
    </p:spTree>
  </p:cSld>
  <p:clrMapOvr>
    <a:masterClrMapping/>
  </p:clrMapOvr>
  <p:extLst>
    <p:ext uri="{DCECCB84-F9BA-43D5-87BE-67443E8EF086}">
      <p15:sldGuideLst xmlns:p15="http://schemas.microsoft.com/office/powerpoint/2012/main">
        <p15:guide id="1" orient="horz" pos="378">
          <p15:clr>
            <a:srgbClr val="FBAE40"/>
          </p15:clr>
        </p15:guide>
        <p15:guide id="2" orient="horz" pos="2731">
          <p15:clr>
            <a:srgbClr val="FBAE40"/>
          </p15:clr>
        </p15:guide>
        <p15:guide id="3" orient="horz" pos="219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5_Section Header">
  <p:cSld name="6_Section Header">
    <p:spTree>
      <p:nvGrpSpPr>
        <p:cNvPr id="1" name="Shape 130"/>
        <p:cNvGrpSpPr/>
        <p:nvPr/>
      </p:nvGrpSpPr>
      <p:grpSpPr>
        <a:xfrm>
          <a:off x="0" y="0"/>
          <a:ext cx="0" cy="0"/>
          <a:chOff x="0" y="0"/>
          <a:chExt cx="0" cy="0"/>
        </a:xfrm>
      </p:grpSpPr>
      <p:sp>
        <p:nvSpPr>
          <p:cNvPr id="131" name="Google Shape;131;p12"/>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32" name="Google Shape;132;p12"/>
          <p:cNvSpPr/>
          <p:nvPr/>
        </p:nvSpPr>
        <p:spPr>
          <a:xfrm>
            <a:off x="629841" y="2556933"/>
            <a:ext cx="7891859" cy="826623"/>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grpSp>
        <p:nvGrpSpPr>
          <p:cNvPr id="133" name="Google Shape;133;p12"/>
          <p:cNvGrpSpPr/>
          <p:nvPr/>
        </p:nvGrpSpPr>
        <p:grpSpPr>
          <a:xfrm>
            <a:off x="994787" y="3020755"/>
            <a:ext cx="775019" cy="174751"/>
            <a:chOff x="1326382" y="4041646"/>
            <a:chExt cx="2597497" cy="653143"/>
          </a:xfrm>
        </p:grpSpPr>
        <p:sp>
          <p:nvSpPr>
            <p:cNvPr id="134" name="Google Shape;134;p12"/>
            <p:cNvSpPr/>
            <p:nvPr/>
          </p:nvSpPr>
          <p:spPr>
            <a:xfrm>
              <a:off x="1326382"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35" name="Google Shape;135;p12"/>
            <p:cNvSpPr/>
            <p:nvPr/>
          </p:nvSpPr>
          <p:spPr>
            <a:xfrm>
              <a:off x="1974500"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36" name="Google Shape;136;p12"/>
            <p:cNvSpPr/>
            <p:nvPr/>
          </p:nvSpPr>
          <p:spPr>
            <a:xfrm>
              <a:off x="2622617"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37" name="Google Shape;137;p12"/>
            <p:cNvSpPr/>
            <p:nvPr/>
          </p:nvSpPr>
          <p:spPr>
            <a:xfrm>
              <a:off x="3270737" y="4041646"/>
              <a:ext cx="653142"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38" name="Google Shape;138;p12"/>
            <p:cNvSpPr/>
            <p:nvPr/>
          </p:nvSpPr>
          <p:spPr>
            <a:xfrm>
              <a:off x="3597306" y="4041650"/>
              <a:ext cx="326569" cy="653139"/>
            </a:xfrm>
            <a:custGeom>
              <a:avLst/>
              <a:gdLst/>
              <a:ahLst/>
              <a:cxnLst/>
              <a:rect l="l" t="t" r="r" b="b"/>
              <a:pathLst>
                <a:path w="326570" h="653141" extrusionOk="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grpSp>
      <p:sp>
        <p:nvSpPr>
          <p:cNvPr id="139" name="Google Shape;139;p12"/>
          <p:cNvSpPr txBox="1">
            <a:spLocks noGrp="1"/>
          </p:cNvSpPr>
          <p:nvPr>
            <p:ph type="body" idx="1"/>
          </p:nvPr>
        </p:nvSpPr>
        <p:spPr>
          <a:xfrm>
            <a:off x="1029406" y="2721203"/>
            <a:ext cx="846528" cy="2490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350"/>
              <a:buFont typeface="Arial"/>
              <a:buNone/>
              <a:defRPr sz="13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40" name="Google Shape;140;p12"/>
          <p:cNvSpPr txBox="1">
            <a:spLocks noGrp="1"/>
          </p:cNvSpPr>
          <p:nvPr>
            <p:ph type="body" idx="2"/>
          </p:nvPr>
        </p:nvSpPr>
        <p:spPr>
          <a:xfrm>
            <a:off x="1921844" y="3016014"/>
            <a:ext cx="946585" cy="1842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41" name="Google Shape;141;p12"/>
          <p:cNvSpPr txBox="1">
            <a:spLocks noGrp="1"/>
          </p:cNvSpPr>
          <p:nvPr>
            <p:ph type="body" idx="3"/>
          </p:nvPr>
        </p:nvSpPr>
        <p:spPr>
          <a:xfrm>
            <a:off x="2868429" y="3714682"/>
            <a:ext cx="2471738" cy="13121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42" name="Google Shape;142;p12"/>
          <p:cNvSpPr txBox="1">
            <a:spLocks noGrp="1"/>
          </p:cNvSpPr>
          <p:nvPr>
            <p:ph type="dt" idx="10"/>
          </p:nvPr>
        </p:nvSpPr>
        <p:spPr>
          <a:xfrm>
            <a:off x="636742"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143" name="Google Shape;143;p12"/>
          <p:cNvSpPr txBox="1">
            <a:spLocks noGrp="1"/>
          </p:cNvSpPr>
          <p:nvPr>
            <p:ph type="sldNum" idx="12"/>
          </p:nvPr>
        </p:nvSpPr>
        <p:spPr>
          <a:xfrm>
            <a:off x="6466042"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marL="0" marR="0" lvl="1"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marL="0" marR="0" lvl="2"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marL="0" marR="0" lvl="3"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marL="0" marR="0" lvl="4"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marL="0" marR="0" lvl="5"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marL="0" marR="0" lvl="6"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marL="0" marR="0" lvl="7"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marL="0" marR="0" lvl="8"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144" name="Google Shape;144;p12"/>
          <p:cNvPicPr preferRelativeResize="0"/>
          <p:nvPr/>
        </p:nvPicPr>
        <p:blipFill rotWithShape="1">
          <a:blip r:embed="rId2">
            <a:alphaModFix/>
          </a:blip>
          <a:srcRect/>
          <a:stretch/>
        </p:blipFill>
        <p:spPr>
          <a:xfrm>
            <a:off x="7611920" y="303610"/>
            <a:ext cx="909780" cy="242888"/>
          </a:xfrm>
          <a:prstGeom prst="rect">
            <a:avLst/>
          </a:prstGeom>
          <a:noFill/>
          <a:ln>
            <a:noFill/>
          </a:ln>
        </p:spPr>
      </p:pic>
      <p:sp>
        <p:nvSpPr>
          <p:cNvPr id="145" name="Google Shape;145;p12"/>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46" name="Google Shape;146;p12"/>
          <p:cNvSpPr/>
          <p:nvPr/>
        </p:nvSpPr>
        <p:spPr>
          <a:xfrm>
            <a:off x="629841" y="2535239"/>
            <a:ext cx="7939088" cy="848318"/>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grpSp>
        <p:nvGrpSpPr>
          <p:cNvPr id="147" name="Google Shape;147;p12"/>
          <p:cNvGrpSpPr/>
          <p:nvPr/>
        </p:nvGrpSpPr>
        <p:grpSpPr>
          <a:xfrm>
            <a:off x="923664" y="3020755"/>
            <a:ext cx="775019" cy="174751"/>
            <a:chOff x="1326382" y="4041646"/>
            <a:chExt cx="2597497" cy="653143"/>
          </a:xfrm>
        </p:grpSpPr>
        <p:sp>
          <p:nvSpPr>
            <p:cNvPr id="148" name="Google Shape;148;p12"/>
            <p:cNvSpPr/>
            <p:nvPr/>
          </p:nvSpPr>
          <p:spPr>
            <a:xfrm>
              <a:off x="1326382"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49" name="Google Shape;149;p12"/>
            <p:cNvSpPr/>
            <p:nvPr/>
          </p:nvSpPr>
          <p:spPr>
            <a:xfrm>
              <a:off x="1974500"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50" name="Google Shape;150;p12"/>
            <p:cNvSpPr/>
            <p:nvPr/>
          </p:nvSpPr>
          <p:spPr>
            <a:xfrm>
              <a:off x="2622617"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51" name="Google Shape;151;p12"/>
            <p:cNvSpPr/>
            <p:nvPr/>
          </p:nvSpPr>
          <p:spPr>
            <a:xfrm>
              <a:off x="3270737" y="4041646"/>
              <a:ext cx="653142"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52" name="Google Shape;152;p12"/>
            <p:cNvSpPr/>
            <p:nvPr/>
          </p:nvSpPr>
          <p:spPr>
            <a:xfrm>
              <a:off x="3597306" y="4041650"/>
              <a:ext cx="326569" cy="653139"/>
            </a:xfrm>
            <a:custGeom>
              <a:avLst/>
              <a:gdLst/>
              <a:ahLst/>
              <a:cxnLst/>
              <a:rect l="l" t="t" r="r" b="b"/>
              <a:pathLst>
                <a:path w="326570" h="653141" extrusionOk="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grpSp>
      <p:sp>
        <p:nvSpPr>
          <p:cNvPr id="153" name="Google Shape;153;p12"/>
          <p:cNvSpPr txBox="1">
            <a:spLocks noGrp="1"/>
          </p:cNvSpPr>
          <p:nvPr>
            <p:ph type="body" idx="4"/>
          </p:nvPr>
        </p:nvSpPr>
        <p:spPr>
          <a:xfrm>
            <a:off x="958283" y="2721203"/>
            <a:ext cx="846528" cy="2490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350"/>
              <a:buFont typeface="Arial"/>
              <a:buNone/>
              <a:defRPr sz="13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54" name="Google Shape;154;p12"/>
          <p:cNvSpPr txBox="1">
            <a:spLocks noGrp="1"/>
          </p:cNvSpPr>
          <p:nvPr>
            <p:ph type="body" idx="5"/>
          </p:nvPr>
        </p:nvSpPr>
        <p:spPr>
          <a:xfrm>
            <a:off x="1850721" y="3016014"/>
            <a:ext cx="946585" cy="1842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55" name="Google Shape;155;p12"/>
          <p:cNvSpPr txBox="1">
            <a:spLocks noGrp="1"/>
          </p:cNvSpPr>
          <p:nvPr>
            <p:ph type="title"/>
          </p:nvPr>
        </p:nvSpPr>
        <p:spPr>
          <a:xfrm>
            <a:off x="630238" y="600075"/>
            <a:ext cx="6246812" cy="44397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56" name="Google Shape;156;p12"/>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78">
          <p15:clr>
            <a:srgbClr val="FBAE40"/>
          </p15:clr>
        </p15:guide>
        <p15:guide id="2" orient="horz" pos="2210">
          <p15:clr>
            <a:srgbClr val="FBAE40"/>
          </p15:clr>
        </p15:guide>
        <p15:guide id="3" orient="horz" pos="2130">
          <p15:clr>
            <a:srgbClr val="FBAE40"/>
          </p15:clr>
        </p15:guide>
        <p15:guide id="4" orient="horz" pos="1597">
          <p15:clr>
            <a:srgbClr val="FBAE40"/>
          </p15:clr>
        </p15:guide>
        <p15:guide id="5" orient="horz" pos="2641">
          <p15:clr>
            <a:srgbClr val="FBAE40"/>
          </p15:clr>
        </p15:guide>
        <p15:guide id="6" pos="1134">
          <p15:clr>
            <a:srgbClr val="FBAE40"/>
          </p15:clr>
        </p15:guide>
        <p15:guide id="7" pos="433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and TImeline Infographic">
  <p:cSld name="1_Title and TImeline Infographic">
    <p:spTree>
      <p:nvGrpSpPr>
        <p:cNvPr id="1" name="Shape 157"/>
        <p:cNvGrpSpPr/>
        <p:nvPr/>
      </p:nvGrpSpPr>
      <p:grpSpPr>
        <a:xfrm>
          <a:off x="0" y="0"/>
          <a:ext cx="0" cy="0"/>
          <a:chOff x="0" y="0"/>
          <a:chExt cx="0" cy="0"/>
        </a:xfrm>
      </p:grpSpPr>
      <p:sp>
        <p:nvSpPr>
          <p:cNvPr id="158" name="Google Shape;158;p1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159" name="Google Shape;159;p1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marL="0" marR="0" lvl="1"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marL="0" marR="0" lvl="2"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marL="0" marR="0" lvl="3"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marL="0" marR="0" lvl="4"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marL="0" marR="0" lvl="5"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marL="0" marR="0" lvl="6"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marL="0" marR="0" lvl="7"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marL="0" marR="0" lvl="8"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160" name="Google Shape;160;p13"/>
          <p:cNvPicPr preferRelativeResize="0"/>
          <p:nvPr/>
        </p:nvPicPr>
        <p:blipFill rotWithShape="1">
          <a:blip r:embed="rId2">
            <a:alphaModFix/>
          </a:blip>
          <a:srcRect/>
          <a:stretch/>
        </p:blipFill>
        <p:spPr>
          <a:xfrm rot="10800000" flipH="1">
            <a:off x="632499" y="2973622"/>
            <a:ext cx="7691174" cy="667936"/>
          </a:xfrm>
          <a:prstGeom prst="rect">
            <a:avLst/>
          </a:prstGeom>
          <a:noFill/>
          <a:ln>
            <a:noFill/>
          </a:ln>
        </p:spPr>
      </p:pic>
      <p:sp>
        <p:nvSpPr>
          <p:cNvPr id="161" name="Google Shape;161;p13"/>
          <p:cNvSpPr txBox="1">
            <a:spLocks noGrp="1"/>
          </p:cNvSpPr>
          <p:nvPr>
            <p:ph type="body" idx="1"/>
          </p:nvPr>
        </p:nvSpPr>
        <p:spPr>
          <a:xfrm>
            <a:off x="991750"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2000"/>
              <a:buFont typeface="Arial"/>
              <a:buNone/>
              <a:defRPr sz="20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2" name="Google Shape;162;p13"/>
          <p:cNvSpPr txBox="1">
            <a:spLocks noGrp="1"/>
          </p:cNvSpPr>
          <p:nvPr>
            <p:ph type="body" idx="2"/>
          </p:nvPr>
        </p:nvSpPr>
        <p:spPr>
          <a:xfrm>
            <a:off x="991750"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100"/>
              <a:buFont typeface="Arial"/>
              <a:buNone/>
              <a:defRPr sz="11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3" name="Google Shape;163;p13"/>
          <p:cNvSpPr txBox="1">
            <a:spLocks noGrp="1"/>
          </p:cNvSpPr>
          <p:nvPr>
            <p:ph type="body" idx="3"/>
          </p:nvPr>
        </p:nvSpPr>
        <p:spPr>
          <a:xfrm>
            <a:off x="991750"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4" name="Google Shape;164;p13"/>
          <p:cNvSpPr txBox="1">
            <a:spLocks noGrp="1"/>
          </p:cNvSpPr>
          <p:nvPr>
            <p:ph type="body" idx="4"/>
          </p:nvPr>
        </p:nvSpPr>
        <p:spPr>
          <a:xfrm>
            <a:off x="2440487"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5" name="Google Shape;165;p13"/>
          <p:cNvSpPr txBox="1">
            <a:spLocks noGrp="1"/>
          </p:cNvSpPr>
          <p:nvPr>
            <p:ph type="body" idx="5"/>
          </p:nvPr>
        </p:nvSpPr>
        <p:spPr>
          <a:xfrm>
            <a:off x="2440487"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100"/>
              <a:buFont typeface="Arial"/>
              <a:buNone/>
              <a:defRPr sz="11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6" name="Google Shape;166;p13"/>
          <p:cNvSpPr txBox="1">
            <a:spLocks noGrp="1"/>
          </p:cNvSpPr>
          <p:nvPr>
            <p:ph type="body" idx="6"/>
          </p:nvPr>
        </p:nvSpPr>
        <p:spPr>
          <a:xfrm>
            <a:off x="2440487"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7" name="Google Shape;167;p13"/>
          <p:cNvSpPr txBox="1">
            <a:spLocks noGrp="1"/>
          </p:cNvSpPr>
          <p:nvPr>
            <p:ph type="body" idx="7"/>
          </p:nvPr>
        </p:nvSpPr>
        <p:spPr>
          <a:xfrm>
            <a:off x="3892297"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2000"/>
              <a:buFont typeface="Arial"/>
              <a:buNone/>
              <a:defRPr sz="20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8" name="Google Shape;168;p13"/>
          <p:cNvSpPr txBox="1">
            <a:spLocks noGrp="1"/>
          </p:cNvSpPr>
          <p:nvPr>
            <p:ph type="body" idx="8"/>
          </p:nvPr>
        </p:nvSpPr>
        <p:spPr>
          <a:xfrm>
            <a:off x="3892297"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100"/>
              <a:buFont typeface="Arial"/>
              <a:buNone/>
              <a:defRPr sz="11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9" name="Google Shape;169;p13"/>
          <p:cNvSpPr txBox="1">
            <a:spLocks noGrp="1"/>
          </p:cNvSpPr>
          <p:nvPr>
            <p:ph type="body" idx="9"/>
          </p:nvPr>
        </p:nvSpPr>
        <p:spPr>
          <a:xfrm>
            <a:off x="3892297"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0" name="Google Shape;170;p13"/>
          <p:cNvSpPr txBox="1">
            <a:spLocks noGrp="1"/>
          </p:cNvSpPr>
          <p:nvPr>
            <p:ph type="body" idx="13"/>
          </p:nvPr>
        </p:nvSpPr>
        <p:spPr>
          <a:xfrm>
            <a:off x="5326899"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CCCCCC"/>
              </a:buClr>
              <a:buSzPts val="2000"/>
              <a:buFont typeface="Arial"/>
              <a:buNone/>
              <a:defRPr sz="20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1" name="Google Shape;171;p13"/>
          <p:cNvSpPr txBox="1">
            <a:spLocks noGrp="1"/>
          </p:cNvSpPr>
          <p:nvPr>
            <p:ph type="body" idx="14"/>
          </p:nvPr>
        </p:nvSpPr>
        <p:spPr>
          <a:xfrm>
            <a:off x="5326899"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CCCCCC"/>
              </a:buClr>
              <a:buSzPts val="1100"/>
              <a:buFont typeface="Arial"/>
              <a:buNone/>
              <a:defRPr sz="11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2" name="Google Shape;172;p13"/>
          <p:cNvSpPr txBox="1">
            <a:spLocks noGrp="1"/>
          </p:cNvSpPr>
          <p:nvPr>
            <p:ph type="body" idx="15"/>
          </p:nvPr>
        </p:nvSpPr>
        <p:spPr>
          <a:xfrm>
            <a:off x="5326899"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3" name="Google Shape;173;p13"/>
          <p:cNvSpPr txBox="1">
            <a:spLocks noGrp="1"/>
          </p:cNvSpPr>
          <p:nvPr>
            <p:ph type="body" idx="16"/>
          </p:nvPr>
        </p:nvSpPr>
        <p:spPr>
          <a:xfrm>
            <a:off x="6735161"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4" name="Google Shape;174;p13"/>
          <p:cNvSpPr txBox="1">
            <a:spLocks noGrp="1"/>
          </p:cNvSpPr>
          <p:nvPr>
            <p:ph type="body" idx="17"/>
          </p:nvPr>
        </p:nvSpPr>
        <p:spPr>
          <a:xfrm>
            <a:off x="6735161"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100"/>
              <a:buFont typeface="Arial"/>
              <a:buNone/>
              <a:defRPr sz="11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5" name="Google Shape;175;p13"/>
          <p:cNvSpPr txBox="1">
            <a:spLocks noGrp="1"/>
          </p:cNvSpPr>
          <p:nvPr>
            <p:ph type="body" idx="18"/>
          </p:nvPr>
        </p:nvSpPr>
        <p:spPr>
          <a:xfrm>
            <a:off x="6735161"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6" name="Google Shape;176;p13"/>
          <p:cNvSpPr txBox="1">
            <a:spLocks noGrp="1"/>
          </p:cNvSpPr>
          <p:nvPr>
            <p:ph type="body" idx="19"/>
          </p:nvPr>
        </p:nvSpPr>
        <p:spPr>
          <a:xfrm>
            <a:off x="904066" y="3531649"/>
            <a:ext cx="1324840"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600"/>
              <a:buFont typeface="Arial"/>
              <a:buNone/>
              <a:defRPr sz="16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7" name="Google Shape;177;p13"/>
          <p:cNvSpPr txBox="1">
            <a:spLocks noGrp="1"/>
          </p:cNvSpPr>
          <p:nvPr>
            <p:ph type="body" idx="20"/>
          </p:nvPr>
        </p:nvSpPr>
        <p:spPr>
          <a:xfrm>
            <a:off x="2352802" y="3531649"/>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600"/>
              <a:buFont typeface="Arial"/>
              <a:buNone/>
              <a:defRPr sz="16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8" name="Google Shape;178;p13"/>
          <p:cNvSpPr txBox="1">
            <a:spLocks noGrp="1"/>
          </p:cNvSpPr>
          <p:nvPr>
            <p:ph type="body" idx="21"/>
          </p:nvPr>
        </p:nvSpPr>
        <p:spPr>
          <a:xfrm>
            <a:off x="3829621" y="3531648"/>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600"/>
              <a:buFont typeface="Arial"/>
              <a:buNone/>
              <a:defRPr sz="16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9" name="Google Shape;179;p13"/>
          <p:cNvSpPr txBox="1">
            <a:spLocks noGrp="1"/>
          </p:cNvSpPr>
          <p:nvPr>
            <p:ph type="body" idx="22"/>
          </p:nvPr>
        </p:nvSpPr>
        <p:spPr>
          <a:xfrm>
            <a:off x="5306440" y="3531648"/>
            <a:ext cx="1324840"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600"/>
              <a:buFont typeface="Arial"/>
              <a:buNone/>
              <a:defRPr sz="16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80" name="Google Shape;180;p13"/>
          <p:cNvSpPr txBox="1">
            <a:spLocks noGrp="1"/>
          </p:cNvSpPr>
          <p:nvPr>
            <p:ph type="body" idx="23"/>
          </p:nvPr>
        </p:nvSpPr>
        <p:spPr>
          <a:xfrm>
            <a:off x="6755176" y="3531647"/>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600"/>
              <a:buFont typeface="Arial"/>
              <a:buNone/>
              <a:defRPr sz="16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181" name="Google Shape;181;p13"/>
          <p:cNvPicPr preferRelativeResize="0"/>
          <p:nvPr/>
        </p:nvPicPr>
        <p:blipFill rotWithShape="1">
          <a:blip r:embed="rId2">
            <a:alphaModFix/>
          </a:blip>
          <a:srcRect/>
          <a:stretch/>
        </p:blipFill>
        <p:spPr>
          <a:xfrm rot="10800000" flipH="1">
            <a:off x="632499" y="2973622"/>
            <a:ext cx="7691174" cy="667936"/>
          </a:xfrm>
          <a:prstGeom prst="rect">
            <a:avLst/>
          </a:prstGeom>
          <a:noFill/>
          <a:ln>
            <a:noFill/>
          </a:ln>
        </p:spPr>
      </p:pic>
      <p:sp>
        <p:nvSpPr>
          <p:cNvPr id="182" name="Google Shape;182;p13"/>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83" name="Google Shape;183;p13"/>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84" name="Google Shape;184;p13"/>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Doughnut Chart">
  <p:cSld name="1_Title and Doughnut Chart">
    <p:spTree>
      <p:nvGrpSpPr>
        <p:cNvPr id="1" name="Shape 185"/>
        <p:cNvGrpSpPr/>
        <p:nvPr/>
      </p:nvGrpSpPr>
      <p:grpSpPr>
        <a:xfrm>
          <a:off x="0" y="0"/>
          <a:ext cx="0" cy="0"/>
          <a:chOff x="0" y="0"/>
          <a:chExt cx="0" cy="0"/>
        </a:xfrm>
      </p:grpSpPr>
      <p:sp>
        <p:nvSpPr>
          <p:cNvPr id="186" name="Google Shape;186;p1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187" name="Google Shape;187;p1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marL="0" marR="0" lvl="1"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marL="0" marR="0" lvl="2"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marL="0" marR="0" lvl="3"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marL="0" marR="0" lvl="4"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marL="0" marR="0" lvl="5"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marL="0" marR="0" lvl="6"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marL="0" marR="0" lvl="7"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marL="0" marR="0" lvl="8"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188" name="Google Shape;188;p14"/>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89" name="Google Shape;189;p14"/>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90" name="Google Shape;190;p14"/>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Line Chart">
  <p:cSld name="1_Title and Line Chart">
    <p:spTree>
      <p:nvGrpSpPr>
        <p:cNvPr id="1" name="Shape 191"/>
        <p:cNvGrpSpPr/>
        <p:nvPr/>
      </p:nvGrpSpPr>
      <p:grpSpPr>
        <a:xfrm>
          <a:off x="0" y="0"/>
          <a:ext cx="0" cy="0"/>
          <a:chOff x="0" y="0"/>
          <a:chExt cx="0" cy="0"/>
        </a:xfrm>
      </p:grpSpPr>
      <p:sp>
        <p:nvSpPr>
          <p:cNvPr id="192" name="Google Shape;192;p1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193" name="Google Shape;193;p1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marL="0" marR="0" lvl="1"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marL="0" marR="0" lvl="2"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marL="0" marR="0" lvl="3"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marL="0" marR="0" lvl="4"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marL="0" marR="0" lvl="5"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marL="0" marR="0" lvl="6"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marL="0" marR="0" lvl="7"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marL="0" marR="0" lvl="8"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194" name="Google Shape;194;p15"/>
          <p:cNvSpPr/>
          <p:nvPr/>
        </p:nvSpPr>
        <p:spPr>
          <a:xfrm>
            <a:off x="3170379" y="4105875"/>
            <a:ext cx="1512168" cy="419095"/>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pic>
        <p:nvPicPr>
          <p:cNvPr id="195" name="Google Shape;195;p15"/>
          <p:cNvPicPr preferRelativeResize="0"/>
          <p:nvPr/>
        </p:nvPicPr>
        <p:blipFill rotWithShape="1">
          <a:blip r:embed="rId2">
            <a:alphaModFix/>
          </a:blip>
          <a:srcRect/>
          <a:stretch/>
        </p:blipFill>
        <p:spPr>
          <a:xfrm>
            <a:off x="5176215" y="3284258"/>
            <a:ext cx="1319792" cy="422726"/>
          </a:xfrm>
          <a:prstGeom prst="rect">
            <a:avLst/>
          </a:prstGeom>
          <a:noFill/>
          <a:ln>
            <a:noFill/>
          </a:ln>
        </p:spPr>
      </p:pic>
      <p:pic>
        <p:nvPicPr>
          <p:cNvPr id="196" name="Google Shape;196;p15"/>
          <p:cNvPicPr preferRelativeResize="0"/>
          <p:nvPr/>
        </p:nvPicPr>
        <p:blipFill rotWithShape="1">
          <a:blip r:embed="rId3">
            <a:alphaModFix/>
          </a:blip>
          <a:srcRect/>
          <a:stretch/>
        </p:blipFill>
        <p:spPr>
          <a:xfrm>
            <a:off x="6609469" y="3232411"/>
            <a:ext cx="1333750" cy="431988"/>
          </a:xfrm>
          <a:prstGeom prst="rect">
            <a:avLst/>
          </a:prstGeom>
          <a:noFill/>
          <a:ln>
            <a:noFill/>
          </a:ln>
        </p:spPr>
      </p:pic>
      <p:sp>
        <p:nvSpPr>
          <p:cNvPr id="197" name="Google Shape;197;p15"/>
          <p:cNvSpPr txBox="1">
            <a:spLocks noGrp="1"/>
          </p:cNvSpPr>
          <p:nvPr>
            <p:ph type="body" idx="1"/>
          </p:nvPr>
        </p:nvSpPr>
        <p:spPr>
          <a:xfrm>
            <a:off x="630238" y="1600199"/>
            <a:ext cx="3182128" cy="300672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8" name="Google Shape;198;p15"/>
          <p:cNvSpPr txBox="1">
            <a:spLocks noGrp="1"/>
          </p:cNvSpPr>
          <p:nvPr>
            <p:ph type="body" idx="2"/>
          </p:nvPr>
        </p:nvSpPr>
        <p:spPr>
          <a:xfrm>
            <a:off x="5306779" y="3059187"/>
            <a:ext cx="671653" cy="35078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9" name="Google Shape;199;p15"/>
          <p:cNvSpPr txBox="1">
            <a:spLocks noGrp="1"/>
          </p:cNvSpPr>
          <p:nvPr>
            <p:ph type="body" idx="3"/>
          </p:nvPr>
        </p:nvSpPr>
        <p:spPr>
          <a:xfrm>
            <a:off x="6894111" y="3052728"/>
            <a:ext cx="671653" cy="3250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CCCCCC"/>
              </a:buClr>
              <a:buSzPts val="2000"/>
              <a:buFont typeface="Arial"/>
              <a:buNone/>
              <a:defRPr sz="20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0" name="Google Shape;200;p15"/>
          <p:cNvSpPr txBox="1">
            <a:spLocks noGrp="1"/>
          </p:cNvSpPr>
          <p:nvPr>
            <p:ph type="body" idx="4"/>
          </p:nvPr>
        </p:nvSpPr>
        <p:spPr>
          <a:xfrm>
            <a:off x="5306778" y="3559464"/>
            <a:ext cx="1077979" cy="21259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1200"/>
              <a:buFont typeface="Arial"/>
              <a:buNone/>
              <a:defRPr sz="12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1" name="Google Shape;201;p15"/>
          <p:cNvSpPr txBox="1">
            <a:spLocks noGrp="1"/>
          </p:cNvSpPr>
          <p:nvPr>
            <p:ph type="body" idx="5"/>
          </p:nvPr>
        </p:nvSpPr>
        <p:spPr>
          <a:xfrm>
            <a:off x="5299344" y="3813792"/>
            <a:ext cx="1077979" cy="79914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Arial"/>
              <a:buNone/>
              <a:defRPr sz="10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2" name="Google Shape;202;p15"/>
          <p:cNvSpPr txBox="1">
            <a:spLocks noGrp="1"/>
          </p:cNvSpPr>
          <p:nvPr>
            <p:ph type="body" idx="6"/>
          </p:nvPr>
        </p:nvSpPr>
        <p:spPr>
          <a:xfrm>
            <a:off x="6890089" y="3559464"/>
            <a:ext cx="1077979" cy="21259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1200"/>
              <a:buFont typeface="Arial"/>
              <a:buNone/>
              <a:defRPr sz="12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3" name="Google Shape;203;p15"/>
          <p:cNvSpPr txBox="1">
            <a:spLocks noGrp="1"/>
          </p:cNvSpPr>
          <p:nvPr>
            <p:ph type="body" idx="7"/>
          </p:nvPr>
        </p:nvSpPr>
        <p:spPr>
          <a:xfrm>
            <a:off x="6882655" y="3813792"/>
            <a:ext cx="1077979" cy="79914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Arial"/>
              <a:buNone/>
              <a:defRPr sz="10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4" name="Google Shape;204;p15"/>
          <p:cNvSpPr>
            <a:spLocks noGrp="1"/>
          </p:cNvSpPr>
          <p:nvPr>
            <p:ph type="chart" idx="8"/>
          </p:nvPr>
        </p:nvSpPr>
        <p:spPr>
          <a:xfrm>
            <a:off x="5295900" y="1600200"/>
            <a:ext cx="3225800" cy="133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5" name="Google Shape;205;p15"/>
          <p:cNvSpPr/>
          <p:nvPr/>
        </p:nvSpPr>
        <p:spPr>
          <a:xfrm>
            <a:off x="3170379" y="4105875"/>
            <a:ext cx="1512168" cy="419095"/>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pic>
        <p:nvPicPr>
          <p:cNvPr id="206" name="Google Shape;206;p15"/>
          <p:cNvPicPr preferRelativeResize="0"/>
          <p:nvPr/>
        </p:nvPicPr>
        <p:blipFill rotWithShape="1">
          <a:blip r:embed="rId2">
            <a:alphaModFix/>
          </a:blip>
          <a:srcRect/>
          <a:stretch/>
        </p:blipFill>
        <p:spPr>
          <a:xfrm>
            <a:off x="5176215" y="3284258"/>
            <a:ext cx="1319792" cy="422726"/>
          </a:xfrm>
          <a:prstGeom prst="rect">
            <a:avLst/>
          </a:prstGeom>
          <a:noFill/>
          <a:ln>
            <a:noFill/>
          </a:ln>
        </p:spPr>
      </p:pic>
      <p:pic>
        <p:nvPicPr>
          <p:cNvPr id="207" name="Google Shape;207;p15"/>
          <p:cNvPicPr preferRelativeResize="0"/>
          <p:nvPr/>
        </p:nvPicPr>
        <p:blipFill rotWithShape="1">
          <a:blip r:embed="rId3">
            <a:alphaModFix/>
          </a:blip>
          <a:srcRect/>
          <a:stretch/>
        </p:blipFill>
        <p:spPr>
          <a:xfrm>
            <a:off x="6609469" y="3232411"/>
            <a:ext cx="1333750" cy="431988"/>
          </a:xfrm>
          <a:prstGeom prst="rect">
            <a:avLst/>
          </a:prstGeom>
          <a:noFill/>
          <a:ln>
            <a:noFill/>
          </a:ln>
        </p:spPr>
      </p:pic>
      <p:sp>
        <p:nvSpPr>
          <p:cNvPr id="208" name="Google Shape;208;p15"/>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209" name="Google Shape;209;p15"/>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10" name="Google Shape;210;p15"/>
          <p:cNvPicPr preferRelativeResize="0"/>
          <p:nvPr/>
        </p:nvPicPr>
        <p:blipFill rotWithShape="1">
          <a:blip r:embed="rId4">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orient="horz" pos="1008">
          <p15:clr>
            <a:srgbClr val="FBAE40"/>
          </p15:clr>
        </p15:guide>
        <p15:guide id="3" orient="horz" pos="2754">
          <p15:clr>
            <a:srgbClr val="FBAE40"/>
          </p15:clr>
        </p15:guide>
        <p15:guide id="4" pos="240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Doughnut Chart 2">
  <p:cSld name="1_Title and Doughnut Chart 2">
    <p:spTree>
      <p:nvGrpSpPr>
        <p:cNvPr id="1" name="Shape 211"/>
        <p:cNvGrpSpPr/>
        <p:nvPr/>
      </p:nvGrpSpPr>
      <p:grpSpPr>
        <a:xfrm>
          <a:off x="0" y="0"/>
          <a:ext cx="0" cy="0"/>
          <a:chOff x="0" y="0"/>
          <a:chExt cx="0" cy="0"/>
        </a:xfrm>
      </p:grpSpPr>
      <p:sp>
        <p:nvSpPr>
          <p:cNvPr id="212" name="Google Shape;212;p1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213" name="Google Shape;213;p1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marL="0" marR="0" lvl="1"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marL="0" marR="0" lvl="2"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marL="0" marR="0" lvl="3"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marL="0" marR="0" lvl="4"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marL="0" marR="0" lvl="5"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marL="0" marR="0" lvl="6"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marL="0" marR="0" lvl="7"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marL="0" marR="0" lvl="8"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214" name="Google Shape;214;p16"/>
          <p:cNvPicPr preferRelativeResize="0"/>
          <p:nvPr/>
        </p:nvPicPr>
        <p:blipFill rotWithShape="1">
          <a:blip r:embed="rId2">
            <a:alphaModFix/>
          </a:blip>
          <a:srcRect/>
          <a:stretch/>
        </p:blipFill>
        <p:spPr>
          <a:xfrm>
            <a:off x="1960619" y="1967641"/>
            <a:ext cx="2754306" cy="1408988"/>
          </a:xfrm>
          <a:prstGeom prst="rect">
            <a:avLst/>
          </a:prstGeom>
          <a:noFill/>
          <a:ln>
            <a:noFill/>
          </a:ln>
        </p:spPr>
      </p:pic>
      <p:pic>
        <p:nvPicPr>
          <p:cNvPr id="215" name="Google Shape;215;p16"/>
          <p:cNvPicPr preferRelativeResize="0"/>
          <p:nvPr/>
        </p:nvPicPr>
        <p:blipFill rotWithShape="1">
          <a:blip r:embed="rId3">
            <a:alphaModFix/>
          </a:blip>
          <a:srcRect/>
          <a:stretch/>
        </p:blipFill>
        <p:spPr>
          <a:xfrm>
            <a:off x="880659" y="1705476"/>
            <a:ext cx="4222864" cy="2160240"/>
          </a:xfrm>
          <a:prstGeom prst="rect">
            <a:avLst/>
          </a:prstGeom>
          <a:noFill/>
          <a:ln>
            <a:noFill/>
          </a:ln>
        </p:spPr>
      </p:pic>
      <p:pic>
        <p:nvPicPr>
          <p:cNvPr id="216" name="Google Shape;216;p16"/>
          <p:cNvPicPr preferRelativeResize="0"/>
          <p:nvPr/>
        </p:nvPicPr>
        <p:blipFill rotWithShape="1">
          <a:blip r:embed="rId4">
            <a:alphaModFix/>
          </a:blip>
          <a:srcRect/>
          <a:stretch/>
        </p:blipFill>
        <p:spPr>
          <a:xfrm>
            <a:off x="3542547" y="1697092"/>
            <a:ext cx="4222864" cy="2160240"/>
          </a:xfrm>
          <a:prstGeom prst="rect">
            <a:avLst/>
          </a:prstGeom>
          <a:noFill/>
          <a:ln>
            <a:noFill/>
          </a:ln>
        </p:spPr>
      </p:pic>
      <p:sp>
        <p:nvSpPr>
          <p:cNvPr id="217" name="Google Shape;217;p16"/>
          <p:cNvSpPr txBox="1">
            <a:spLocks noGrp="1"/>
          </p:cNvSpPr>
          <p:nvPr>
            <p:ph type="body" idx="1"/>
          </p:nvPr>
        </p:nvSpPr>
        <p:spPr>
          <a:xfrm>
            <a:off x="2286696" y="257175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3200"/>
              <a:buFont typeface="Arial"/>
              <a:buNone/>
              <a:defRPr sz="3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18" name="Google Shape;218;p16"/>
          <p:cNvSpPr txBox="1">
            <a:spLocks noGrp="1"/>
          </p:cNvSpPr>
          <p:nvPr>
            <p:ph type="body" idx="2"/>
          </p:nvPr>
        </p:nvSpPr>
        <p:spPr>
          <a:xfrm>
            <a:off x="2286696" y="293937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0"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19" name="Google Shape;219;p16"/>
          <p:cNvSpPr txBox="1">
            <a:spLocks noGrp="1"/>
          </p:cNvSpPr>
          <p:nvPr>
            <p:ph type="body" idx="3"/>
          </p:nvPr>
        </p:nvSpPr>
        <p:spPr>
          <a:xfrm>
            <a:off x="4973335" y="257175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3200"/>
              <a:buFont typeface="Arial"/>
              <a:buNone/>
              <a:defRPr sz="3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0" name="Google Shape;220;p16"/>
          <p:cNvSpPr txBox="1">
            <a:spLocks noGrp="1"/>
          </p:cNvSpPr>
          <p:nvPr>
            <p:ph type="body" idx="4"/>
          </p:nvPr>
        </p:nvSpPr>
        <p:spPr>
          <a:xfrm>
            <a:off x="4973335" y="293937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0"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221" name="Google Shape;221;p16"/>
          <p:cNvPicPr preferRelativeResize="0"/>
          <p:nvPr/>
        </p:nvPicPr>
        <p:blipFill rotWithShape="1">
          <a:blip r:embed="rId2">
            <a:alphaModFix/>
          </a:blip>
          <a:srcRect/>
          <a:stretch/>
        </p:blipFill>
        <p:spPr>
          <a:xfrm>
            <a:off x="1960619" y="1967641"/>
            <a:ext cx="2754306" cy="1408988"/>
          </a:xfrm>
          <a:prstGeom prst="rect">
            <a:avLst/>
          </a:prstGeom>
          <a:noFill/>
          <a:ln>
            <a:noFill/>
          </a:ln>
        </p:spPr>
      </p:pic>
      <p:pic>
        <p:nvPicPr>
          <p:cNvPr id="222" name="Google Shape;222;p16"/>
          <p:cNvPicPr preferRelativeResize="0"/>
          <p:nvPr/>
        </p:nvPicPr>
        <p:blipFill rotWithShape="1">
          <a:blip r:embed="rId3">
            <a:alphaModFix/>
          </a:blip>
          <a:srcRect/>
          <a:stretch/>
        </p:blipFill>
        <p:spPr>
          <a:xfrm>
            <a:off x="880659" y="1705476"/>
            <a:ext cx="4222864" cy="2160240"/>
          </a:xfrm>
          <a:prstGeom prst="rect">
            <a:avLst/>
          </a:prstGeom>
          <a:noFill/>
          <a:ln>
            <a:noFill/>
          </a:ln>
        </p:spPr>
      </p:pic>
      <p:pic>
        <p:nvPicPr>
          <p:cNvPr id="223" name="Google Shape;223;p16"/>
          <p:cNvPicPr preferRelativeResize="0"/>
          <p:nvPr/>
        </p:nvPicPr>
        <p:blipFill rotWithShape="1">
          <a:blip r:embed="rId4">
            <a:alphaModFix/>
          </a:blip>
          <a:srcRect/>
          <a:stretch/>
        </p:blipFill>
        <p:spPr>
          <a:xfrm>
            <a:off x="3542547" y="1697092"/>
            <a:ext cx="4222864" cy="2160240"/>
          </a:xfrm>
          <a:prstGeom prst="rect">
            <a:avLst/>
          </a:prstGeom>
          <a:noFill/>
          <a:ln>
            <a:noFill/>
          </a:ln>
        </p:spPr>
      </p:pic>
      <p:sp>
        <p:nvSpPr>
          <p:cNvPr id="224" name="Google Shape;224;p16"/>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225" name="Google Shape;225;p16"/>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26" name="Google Shape;226;p16"/>
          <p:cNvPicPr preferRelativeResize="0"/>
          <p:nvPr/>
        </p:nvPicPr>
        <p:blipFill rotWithShape="1">
          <a:blip r:embed="rId5">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Infograhic">
  <p:cSld name="1_Title and Infograhic">
    <p:spTree>
      <p:nvGrpSpPr>
        <p:cNvPr id="1" name="Shape 227"/>
        <p:cNvGrpSpPr/>
        <p:nvPr/>
      </p:nvGrpSpPr>
      <p:grpSpPr>
        <a:xfrm>
          <a:off x="0" y="0"/>
          <a:ext cx="0" cy="0"/>
          <a:chOff x="0" y="0"/>
          <a:chExt cx="0" cy="0"/>
        </a:xfrm>
      </p:grpSpPr>
      <p:sp>
        <p:nvSpPr>
          <p:cNvPr id="228" name="Google Shape;228;p1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229" name="Google Shape;229;p1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marL="0" marR="0" lvl="1"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marL="0" marR="0" lvl="2"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marL="0" marR="0" lvl="3"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marL="0" marR="0" lvl="4"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marL="0" marR="0" lvl="5"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marL="0" marR="0" lvl="6"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marL="0" marR="0" lvl="7"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marL="0" marR="0" lvl="8"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230" name="Google Shape;230;p17"/>
          <p:cNvPicPr preferRelativeResize="0"/>
          <p:nvPr/>
        </p:nvPicPr>
        <p:blipFill rotWithShape="1">
          <a:blip r:embed="rId2">
            <a:alphaModFix/>
          </a:blip>
          <a:srcRect/>
          <a:stretch/>
        </p:blipFill>
        <p:spPr>
          <a:xfrm>
            <a:off x="914602" y="2566307"/>
            <a:ext cx="2538282" cy="1298479"/>
          </a:xfrm>
          <a:prstGeom prst="rect">
            <a:avLst/>
          </a:prstGeom>
          <a:noFill/>
          <a:ln>
            <a:noFill/>
          </a:ln>
        </p:spPr>
      </p:pic>
      <p:pic>
        <p:nvPicPr>
          <p:cNvPr id="231" name="Google Shape;231;p17"/>
          <p:cNvPicPr preferRelativeResize="0"/>
          <p:nvPr/>
        </p:nvPicPr>
        <p:blipFill rotWithShape="1">
          <a:blip r:embed="rId3">
            <a:alphaModFix/>
          </a:blip>
          <a:srcRect/>
          <a:stretch/>
        </p:blipFill>
        <p:spPr>
          <a:xfrm>
            <a:off x="918760" y="1581506"/>
            <a:ext cx="7431156" cy="2999208"/>
          </a:xfrm>
          <a:prstGeom prst="rect">
            <a:avLst/>
          </a:prstGeom>
          <a:noFill/>
          <a:ln>
            <a:noFill/>
          </a:ln>
        </p:spPr>
      </p:pic>
      <p:sp>
        <p:nvSpPr>
          <p:cNvPr id="232" name="Google Shape;232;p17"/>
          <p:cNvSpPr txBox="1">
            <a:spLocks noGrp="1"/>
          </p:cNvSpPr>
          <p:nvPr>
            <p:ph type="body" idx="1"/>
          </p:nvPr>
        </p:nvSpPr>
        <p:spPr>
          <a:xfrm>
            <a:off x="1263041" y="2104600"/>
            <a:ext cx="830454" cy="292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800"/>
              <a:buFont typeface="Arial"/>
              <a:buNone/>
              <a:defRPr sz="18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3" name="Google Shape;233;p17"/>
          <p:cNvSpPr txBox="1">
            <a:spLocks noGrp="1"/>
          </p:cNvSpPr>
          <p:nvPr>
            <p:ph type="body" idx="2"/>
          </p:nvPr>
        </p:nvSpPr>
        <p:spPr>
          <a:xfrm>
            <a:off x="2470356" y="3778988"/>
            <a:ext cx="784195"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a:buNone/>
              <a:defRPr sz="18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4" name="Google Shape;234;p17"/>
          <p:cNvSpPr txBox="1">
            <a:spLocks noGrp="1"/>
          </p:cNvSpPr>
          <p:nvPr>
            <p:ph type="body" idx="3"/>
          </p:nvPr>
        </p:nvSpPr>
        <p:spPr>
          <a:xfrm>
            <a:off x="3530790" y="2108961"/>
            <a:ext cx="824532" cy="28768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5" name="Google Shape;235;p17"/>
          <p:cNvSpPr txBox="1">
            <a:spLocks noGrp="1"/>
          </p:cNvSpPr>
          <p:nvPr>
            <p:ph type="body" idx="4"/>
          </p:nvPr>
        </p:nvSpPr>
        <p:spPr>
          <a:xfrm>
            <a:off x="4729642" y="3771033"/>
            <a:ext cx="745627"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6" name="Google Shape;236;p17"/>
          <p:cNvSpPr txBox="1">
            <a:spLocks noGrp="1"/>
          </p:cNvSpPr>
          <p:nvPr>
            <p:ph type="body" idx="5"/>
          </p:nvPr>
        </p:nvSpPr>
        <p:spPr>
          <a:xfrm>
            <a:off x="5904099" y="2107682"/>
            <a:ext cx="758842" cy="292044"/>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800"/>
              <a:buFont typeface="Arial"/>
              <a:buNone/>
              <a:defRPr sz="18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7" name="Google Shape;237;p17"/>
          <p:cNvSpPr txBox="1">
            <a:spLocks noGrp="1"/>
          </p:cNvSpPr>
          <p:nvPr>
            <p:ph type="body" idx="6"/>
          </p:nvPr>
        </p:nvSpPr>
        <p:spPr>
          <a:xfrm>
            <a:off x="7023857" y="3762859"/>
            <a:ext cx="784195"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8" name="Google Shape;238;p17"/>
          <p:cNvSpPr txBox="1">
            <a:spLocks noGrp="1"/>
          </p:cNvSpPr>
          <p:nvPr>
            <p:ph type="body" idx="7"/>
          </p:nvPr>
        </p:nvSpPr>
        <p:spPr>
          <a:xfrm>
            <a:off x="2156171"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00"/>
              <a:buFont typeface="Arial"/>
              <a:buNone/>
              <a:defRPr sz="12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9" name="Google Shape;239;p17"/>
          <p:cNvSpPr txBox="1">
            <a:spLocks noGrp="1"/>
          </p:cNvSpPr>
          <p:nvPr>
            <p:ph type="body" idx="8"/>
          </p:nvPr>
        </p:nvSpPr>
        <p:spPr>
          <a:xfrm>
            <a:off x="2156171"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0" name="Google Shape;240;p17"/>
          <p:cNvSpPr txBox="1">
            <a:spLocks noGrp="1"/>
          </p:cNvSpPr>
          <p:nvPr>
            <p:ph type="body" idx="9"/>
          </p:nvPr>
        </p:nvSpPr>
        <p:spPr>
          <a:xfrm>
            <a:off x="4513908"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1" name="Google Shape;241;p17"/>
          <p:cNvSpPr txBox="1">
            <a:spLocks noGrp="1"/>
          </p:cNvSpPr>
          <p:nvPr>
            <p:ph type="body" idx="13"/>
          </p:nvPr>
        </p:nvSpPr>
        <p:spPr>
          <a:xfrm>
            <a:off x="4513908"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2" name="Google Shape;242;p17"/>
          <p:cNvSpPr txBox="1">
            <a:spLocks noGrp="1"/>
          </p:cNvSpPr>
          <p:nvPr>
            <p:ph type="body" idx="14"/>
          </p:nvPr>
        </p:nvSpPr>
        <p:spPr>
          <a:xfrm>
            <a:off x="6720777"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3" name="Google Shape;243;p17"/>
          <p:cNvSpPr txBox="1">
            <a:spLocks noGrp="1"/>
          </p:cNvSpPr>
          <p:nvPr>
            <p:ph type="body" idx="15"/>
          </p:nvPr>
        </p:nvSpPr>
        <p:spPr>
          <a:xfrm>
            <a:off x="6720777"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4" name="Google Shape;244;p17"/>
          <p:cNvSpPr txBox="1">
            <a:spLocks noGrp="1"/>
          </p:cNvSpPr>
          <p:nvPr>
            <p:ph type="body" idx="16"/>
          </p:nvPr>
        </p:nvSpPr>
        <p:spPr>
          <a:xfrm>
            <a:off x="995265" y="3791876"/>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5" name="Google Shape;245;p17"/>
          <p:cNvSpPr txBox="1">
            <a:spLocks noGrp="1"/>
          </p:cNvSpPr>
          <p:nvPr>
            <p:ph type="body" idx="17"/>
          </p:nvPr>
        </p:nvSpPr>
        <p:spPr>
          <a:xfrm>
            <a:off x="995265" y="4057543"/>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6" name="Google Shape;246;p17"/>
          <p:cNvSpPr txBox="1">
            <a:spLocks noGrp="1"/>
          </p:cNvSpPr>
          <p:nvPr>
            <p:ph type="body" idx="18"/>
          </p:nvPr>
        </p:nvSpPr>
        <p:spPr>
          <a:xfrm>
            <a:off x="3326285" y="377969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7" name="Google Shape;247;p17"/>
          <p:cNvSpPr txBox="1">
            <a:spLocks noGrp="1"/>
          </p:cNvSpPr>
          <p:nvPr>
            <p:ph type="body" idx="19"/>
          </p:nvPr>
        </p:nvSpPr>
        <p:spPr>
          <a:xfrm>
            <a:off x="3326285" y="4045358"/>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8" name="Google Shape;248;p17"/>
          <p:cNvSpPr txBox="1">
            <a:spLocks noGrp="1"/>
          </p:cNvSpPr>
          <p:nvPr>
            <p:ph type="body" idx="20"/>
          </p:nvPr>
        </p:nvSpPr>
        <p:spPr>
          <a:xfrm>
            <a:off x="5599996" y="375897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9" name="Google Shape;249;p17"/>
          <p:cNvSpPr txBox="1">
            <a:spLocks noGrp="1"/>
          </p:cNvSpPr>
          <p:nvPr>
            <p:ph type="body" idx="21"/>
          </p:nvPr>
        </p:nvSpPr>
        <p:spPr>
          <a:xfrm>
            <a:off x="5599996" y="4024639"/>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250" name="Google Shape;250;p17"/>
          <p:cNvPicPr preferRelativeResize="0"/>
          <p:nvPr/>
        </p:nvPicPr>
        <p:blipFill rotWithShape="1">
          <a:blip r:embed="rId2">
            <a:alphaModFix/>
          </a:blip>
          <a:srcRect/>
          <a:stretch/>
        </p:blipFill>
        <p:spPr>
          <a:xfrm>
            <a:off x="914602" y="2566307"/>
            <a:ext cx="2538282" cy="1298479"/>
          </a:xfrm>
          <a:prstGeom prst="rect">
            <a:avLst/>
          </a:prstGeom>
          <a:noFill/>
          <a:ln>
            <a:noFill/>
          </a:ln>
        </p:spPr>
      </p:pic>
      <p:pic>
        <p:nvPicPr>
          <p:cNvPr id="251" name="Google Shape;251;p17"/>
          <p:cNvPicPr preferRelativeResize="0"/>
          <p:nvPr/>
        </p:nvPicPr>
        <p:blipFill rotWithShape="1">
          <a:blip r:embed="rId3">
            <a:alphaModFix/>
          </a:blip>
          <a:srcRect/>
          <a:stretch/>
        </p:blipFill>
        <p:spPr>
          <a:xfrm>
            <a:off x="918760" y="1581506"/>
            <a:ext cx="7431156" cy="2999208"/>
          </a:xfrm>
          <a:prstGeom prst="rect">
            <a:avLst/>
          </a:prstGeom>
          <a:noFill/>
          <a:ln>
            <a:noFill/>
          </a:ln>
        </p:spPr>
      </p:pic>
      <p:sp>
        <p:nvSpPr>
          <p:cNvPr id="252" name="Google Shape;252;p17"/>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253" name="Google Shape;253;p17"/>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54" name="Google Shape;254;p17"/>
          <p:cNvPicPr preferRelativeResize="0"/>
          <p:nvPr/>
        </p:nvPicPr>
        <p:blipFill rotWithShape="1">
          <a:blip r:embed="rId4">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Infographic 2">
  <p:cSld name="1_Title and Infographic 2">
    <p:spTree>
      <p:nvGrpSpPr>
        <p:cNvPr id="1" name="Shape 255"/>
        <p:cNvGrpSpPr/>
        <p:nvPr/>
      </p:nvGrpSpPr>
      <p:grpSpPr>
        <a:xfrm>
          <a:off x="0" y="0"/>
          <a:ext cx="0" cy="0"/>
          <a:chOff x="0" y="0"/>
          <a:chExt cx="0" cy="0"/>
        </a:xfrm>
      </p:grpSpPr>
      <p:sp>
        <p:nvSpPr>
          <p:cNvPr id="256" name="Google Shape;256;p1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257" name="Google Shape;257;p1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marL="0" marR="0" lvl="1"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marL="0" marR="0" lvl="2"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marL="0" marR="0" lvl="3"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marL="0" marR="0" lvl="4"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marL="0" marR="0" lvl="5"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marL="0" marR="0" lvl="6"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marL="0" marR="0" lvl="7"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marL="0" marR="0" lvl="8"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258" name="Google Shape;258;p18" descr="C:\Users\diyajoseph\Desktop\New folder (3)\Infographics-01-01.png"/>
          <p:cNvPicPr preferRelativeResize="0"/>
          <p:nvPr/>
        </p:nvPicPr>
        <p:blipFill rotWithShape="1">
          <a:blip r:embed="rId2">
            <a:alphaModFix/>
          </a:blip>
          <a:srcRect/>
          <a:stretch/>
        </p:blipFill>
        <p:spPr>
          <a:xfrm>
            <a:off x="4349184" y="1331625"/>
            <a:ext cx="3644856" cy="3644859"/>
          </a:xfrm>
          <a:prstGeom prst="rect">
            <a:avLst/>
          </a:prstGeom>
          <a:noFill/>
          <a:ln>
            <a:noFill/>
          </a:ln>
        </p:spPr>
      </p:pic>
      <p:sp>
        <p:nvSpPr>
          <p:cNvPr id="259" name="Google Shape;259;p18"/>
          <p:cNvSpPr txBox="1">
            <a:spLocks noGrp="1"/>
          </p:cNvSpPr>
          <p:nvPr>
            <p:ph type="body" idx="1"/>
          </p:nvPr>
        </p:nvSpPr>
        <p:spPr>
          <a:xfrm>
            <a:off x="630238" y="1347788"/>
            <a:ext cx="3182128" cy="27717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0" name="Google Shape;260;p18"/>
          <p:cNvSpPr txBox="1">
            <a:spLocks noGrp="1"/>
          </p:cNvSpPr>
          <p:nvPr>
            <p:ph type="body" idx="2"/>
          </p:nvPr>
        </p:nvSpPr>
        <p:spPr>
          <a:xfrm>
            <a:off x="6433953" y="1722104"/>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1" name="Google Shape;261;p18"/>
          <p:cNvSpPr txBox="1">
            <a:spLocks noGrp="1"/>
          </p:cNvSpPr>
          <p:nvPr>
            <p:ph type="body" idx="3"/>
          </p:nvPr>
        </p:nvSpPr>
        <p:spPr>
          <a:xfrm>
            <a:off x="6433953" y="198777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2" name="Google Shape;262;p18"/>
          <p:cNvSpPr txBox="1">
            <a:spLocks noGrp="1"/>
          </p:cNvSpPr>
          <p:nvPr>
            <p:ph type="body" idx="4"/>
          </p:nvPr>
        </p:nvSpPr>
        <p:spPr>
          <a:xfrm>
            <a:off x="4628562" y="3026158"/>
            <a:ext cx="1182772" cy="3866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100"/>
              <a:buFont typeface="Arial"/>
              <a:buNone/>
              <a:defRPr sz="11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3" name="Google Shape;263;p18"/>
          <p:cNvSpPr txBox="1">
            <a:spLocks noGrp="1"/>
          </p:cNvSpPr>
          <p:nvPr>
            <p:ph type="body" idx="5"/>
          </p:nvPr>
        </p:nvSpPr>
        <p:spPr>
          <a:xfrm>
            <a:off x="7003447" y="278373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4" name="Google Shape;264;p18"/>
          <p:cNvSpPr txBox="1">
            <a:spLocks noGrp="1"/>
          </p:cNvSpPr>
          <p:nvPr>
            <p:ph type="body" idx="6"/>
          </p:nvPr>
        </p:nvSpPr>
        <p:spPr>
          <a:xfrm>
            <a:off x="7009593" y="3303767"/>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5" name="Google Shape;265;p18"/>
          <p:cNvSpPr txBox="1">
            <a:spLocks noGrp="1"/>
          </p:cNvSpPr>
          <p:nvPr>
            <p:ph type="body" idx="7"/>
          </p:nvPr>
        </p:nvSpPr>
        <p:spPr>
          <a:xfrm>
            <a:off x="7009593" y="3569434"/>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6" name="Google Shape;266;p18"/>
          <p:cNvSpPr txBox="1">
            <a:spLocks noGrp="1"/>
          </p:cNvSpPr>
          <p:nvPr>
            <p:ph type="body" idx="8"/>
          </p:nvPr>
        </p:nvSpPr>
        <p:spPr>
          <a:xfrm>
            <a:off x="6433953" y="403431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7" name="Google Shape;267;p18"/>
          <p:cNvSpPr txBox="1">
            <a:spLocks noGrp="1"/>
          </p:cNvSpPr>
          <p:nvPr>
            <p:ph type="body" idx="9"/>
          </p:nvPr>
        </p:nvSpPr>
        <p:spPr>
          <a:xfrm>
            <a:off x="6433953" y="4299978"/>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8" name="Google Shape;268;p18"/>
          <p:cNvSpPr txBox="1">
            <a:spLocks noGrp="1"/>
          </p:cNvSpPr>
          <p:nvPr>
            <p:ph type="body" idx="13"/>
          </p:nvPr>
        </p:nvSpPr>
        <p:spPr>
          <a:xfrm>
            <a:off x="7001132" y="2524953"/>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9" name="Google Shape;269;p18"/>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pic>
        <p:nvPicPr>
          <p:cNvPr id="270" name="Google Shape;270;p18"/>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orient="horz" pos="849">
          <p15:clr>
            <a:srgbClr val="FBAE40"/>
          </p15:clr>
        </p15:guide>
        <p15:guide id="3" orient="horz" pos="2663">
          <p15:clr>
            <a:srgbClr val="FBAE40"/>
          </p15:clr>
        </p15:guide>
        <p15:guide id="4" pos="25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Infographic 3">
  <p:cSld name="1_Title and Infographic 3">
    <p:spTree>
      <p:nvGrpSpPr>
        <p:cNvPr id="1" name="Shape 271"/>
        <p:cNvGrpSpPr/>
        <p:nvPr/>
      </p:nvGrpSpPr>
      <p:grpSpPr>
        <a:xfrm>
          <a:off x="0" y="0"/>
          <a:ext cx="0" cy="0"/>
          <a:chOff x="0" y="0"/>
          <a:chExt cx="0" cy="0"/>
        </a:xfrm>
      </p:grpSpPr>
      <p:sp>
        <p:nvSpPr>
          <p:cNvPr id="272" name="Google Shape;272;p1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273" name="Google Shape;273;p1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marL="0" marR="0" lvl="1"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marL="0" marR="0" lvl="2"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marL="0" marR="0" lvl="3"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marL="0" marR="0" lvl="4"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marL="0" marR="0" lvl="5"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marL="0" marR="0" lvl="6"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marL="0" marR="0" lvl="7"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marL="0" marR="0" lvl="8"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274" name="Google Shape;274;p19"/>
          <p:cNvSpPr txBox="1">
            <a:spLocks noGrp="1"/>
          </p:cNvSpPr>
          <p:nvPr>
            <p:ph type="body" idx="1"/>
          </p:nvPr>
        </p:nvSpPr>
        <p:spPr>
          <a:xfrm>
            <a:off x="2184783" y="1316876"/>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75" name="Google Shape;275;p19"/>
          <p:cNvSpPr txBox="1">
            <a:spLocks noGrp="1"/>
          </p:cNvSpPr>
          <p:nvPr>
            <p:ph type="body" idx="2"/>
          </p:nvPr>
        </p:nvSpPr>
        <p:spPr>
          <a:xfrm>
            <a:off x="2184783" y="1496505"/>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76" name="Google Shape;276;p19"/>
          <p:cNvSpPr txBox="1">
            <a:spLocks noGrp="1"/>
          </p:cNvSpPr>
          <p:nvPr>
            <p:ph type="body" idx="3"/>
          </p:nvPr>
        </p:nvSpPr>
        <p:spPr>
          <a:xfrm>
            <a:off x="2184783" y="1708544"/>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77" name="Google Shape;277;p19"/>
          <p:cNvSpPr txBox="1">
            <a:spLocks noGrp="1"/>
          </p:cNvSpPr>
          <p:nvPr>
            <p:ph type="body" idx="4"/>
          </p:nvPr>
        </p:nvSpPr>
        <p:spPr>
          <a:xfrm>
            <a:off x="1648313" y="2160534"/>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78" name="Google Shape;278;p19"/>
          <p:cNvSpPr txBox="1">
            <a:spLocks noGrp="1"/>
          </p:cNvSpPr>
          <p:nvPr>
            <p:ph type="body" idx="5"/>
          </p:nvPr>
        </p:nvSpPr>
        <p:spPr>
          <a:xfrm>
            <a:off x="1648313" y="2340163"/>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79" name="Google Shape;279;p19"/>
          <p:cNvSpPr txBox="1">
            <a:spLocks noGrp="1"/>
          </p:cNvSpPr>
          <p:nvPr>
            <p:ph type="body" idx="6"/>
          </p:nvPr>
        </p:nvSpPr>
        <p:spPr>
          <a:xfrm>
            <a:off x="1648313" y="2552202"/>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0" name="Google Shape;280;p19"/>
          <p:cNvSpPr txBox="1">
            <a:spLocks noGrp="1"/>
          </p:cNvSpPr>
          <p:nvPr>
            <p:ph type="body" idx="7"/>
          </p:nvPr>
        </p:nvSpPr>
        <p:spPr>
          <a:xfrm>
            <a:off x="1670695" y="3113991"/>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1" name="Google Shape;281;p19"/>
          <p:cNvSpPr txBox="1">
            <a:spLocks noGrp="1"/>
          </p:cNvSpPr>
          <p:nvPr>
            <p:ph type="body" idx="8"/>
          </p:nvPr>
        </p:nvSpPr>
        <p:spPr>
          <a:xfrm>
            <a:off x="1670695" y="3293620"/>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2" name="Google Shape;282;p19"/>
          <p:cNvSpPr txBox="1">
            <a:spLocks noGrp="1"/>
          </p:cNvSpPr>
          <p:nvPr>
            <p:ph type="body" idx="9"/>
          </p:nvPr>
        </p:nvSpPr>
        <p:spPr>
          <a:xfrm>
            <a:off x="1670695" y="3505659"/>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3" name="Google Shape;283;p19"/>
          <p:cNvSpPr txBox="1">
            <a:spLocks noGrp="1"/>
          </p:cNvSpPr>
          <p:nvPr>
            <p:ph type="body" idx="13"/>
          </p:nvPr>
        </p:nvSpPr>
        <p:spPr>
          <a:xfrm>
            <a:off x="2154251" y="3833167"/>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4" name="Google Shape;284;p19"/>
          <p:cNvSpPr txBox="1">
            <a:spLocks noGrp="1"/>
          </p:cNvSpPr>
          <p:nvPr>
            <p:ph type="body" idx="14"/>
          </p:nvPr>
        </p:nvSpPr>
        <p:spPr>
          <a:xfrm>
            <a:off x="2154251" y="4012796"/>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5" name="Google Shape;285;p19"/>
          <p:cNvSpPr txBox="1">
            <a:spLocks noGrp="1"/>
          </p:cNvSpPr>
          <p:nvPr>
            <p:ph type="body" idx="15"/>
          </p:nvPr>
        </p:nvSpPr>
        <p:spPr>
          <a:xfrm>
            <a:off x="2154251" y="4224835"/>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6" name="Google Shape;286;p19"/>
          <p:cNvSpPr txBox="1">
            <a:spLocks noGrp="1"/>
          </p:cNvSpPr>
          <p:nvPr>
            <p:ph type="body" idx="16"/>
          </p:nvPr>
        </p:nvSpPr>
        <p:spPr>
          <a:xfrm>
            <a:off x="5711844" y="1274684"/>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7" name="Google Shape;287;p19"/>
          <p:cNvSpPr txBox="1">
            <a:spLocks noGrp="1"/>
          </p:cNvSpPr>
          <p:nvPr>
            <p:ph type="body" idx="17"/>
          </p:nvPr>
        </p:nvSpPr>
        <p:spPr>
          <a:xfrm>
            <a:off x="5711844" y="1454313"/>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8" name="Google Shape;288;p19"/>
          <p:cNvSpPr txBox="1">
            <a:spLocks noGrp="1"/>
          </p:cNvSpPr>
          <p:nvPr>
            <p:ph type="body" idx="18"/>
          </p:nvPr>
        </p:nvSpPr>
        <p:spPr>
          <a:xfrm>
            <a:off x="5711844" y="1666352"/>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9" name="Google Shape;289;p19"/>
          <p:cNvSpPr txBox="1">
            <a:spLocks noGrp="1"/>
          </p:cNvSpPr>
          <p:nvPr>
            <p:ph type="body" idx="19"/>
          </p:nvPr>
        </p:nvSpPr>
        <p:spPr>
          <a:xfrm>
            <a:off x="6247590" y="2081713"/>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90" name="Google Shape;290;p19"/>
          <p:cNvSpPr txBox="1">
            <a:spLocks noGrp="1"/>
          </p:cNvSpPr>
          <p:nvPr>
            <p:ph type="body" idx="20"/>
          </p:nvPr>
        </p:nvSpPr>
        <p:spPr>
          <a:xfrm>
            <a:off x="6247590" y="2261342"/>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91" name="Google Shape;291;p19"/>
          <p:cNvSpPr txBox="1">
            <a:spLocks noGrp="1"/>
          </p:cNvSpPr>
          <p:nvPr>
            <p:ph type="body" idx="21"/>
          </p:nvPr>
        </p:nvSpPr>
        <p:spPr>
          <a:xfrm>
            <a:off x="6247590" y="2473381"/>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92" name="Google Shape;292;p19"/>
          <p:cNvSpPr txBox="1">
            <a:spLocks noGrp="1"/>
          </p:cNvSpPr>
          <p:nvPr>
            <p:ph type="body" idx="22"/>
          </p:nvPr>
        </p:nvSpPr>
        <p:spPr>
          <a:xfrm>
            <a:off x="6247590" y="3009669"/>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93" name="Google Shape;293;p19"/>
          <p:cNvSpPr txBox="1">
            <a:spLocks noGrp="1"/>
          </p:cNvSpPr>
          <p:nvPr>
            <p:ph type="body" idx="23"/>
          </p:nvPr>
        </p:nvSpPr>
        <p:spPr>
          <a:xfrm>
            <a:off x="6247590" y="3189298"/>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94" name="Google Shape;294;p19"/>
          <p:cNvSpPr txBox="1">
            <a:spLocks noGrp="1"/>
          </p:cNvSpPr>
          <p:nvPr>
            <p:ph type="body" idx="24"/>
          </p:nvPr>
        </p:nvSpPr>
        <p:spPr>
          <a:xfrm>
            <a:off x="6247590" y="3401337"/>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95" name="Google Shape;295;p19"/>
          <p:cNvSpPr txBox="1">
            <a:spLocks noGrp="1"/>
          </p:cNvSpPr>
          <p:nvPr>
            <p:ph type="body" idx="25"/>
          </p:nvPr>
        </p:nvSpPr>
        <p:spPr>
          <a:xfrm>
            <a:off x="5911033" y="3827718"/>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96" name="Google Shape;296;p19"/>
          <p:cNvSpPr txBox="1">
            <a:spLocks noGrp="1"/>
          </p:cNvSpPr>
          <p:nvPr>
            <p:ph type="body" idx="26"/>
          </p:nvPr>
        </p:nvSpPr>
        <p:spPr>
          <a:xfrm>
            <a:off x="5911033" y="4007347"/>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97" name="Google Shape;297;p19"/>
          <p:cNvSpPr txBox="1">
            <a:spLocks noGrp="1"/>
          </p:cNvSpPr>
          <p:nvPr>
            <p:ph type="body" idx="27"/>
          </p:nvPr>
        </p:nvSpPr>
        <p:spPr>
          <a:xfrm>
            <a:off x="5911033" y="4219386"/>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grpSp>
        <p:nvGrpSpPr>
          <p:cNvPr id="298" name="Google Shape;298;p19"/>
          <p:cNvGrpSpPr/>
          <p:nvPr/>
        </p:nvGrpSpPr>
        <p:grpSpPr>
          <a:xfrm>
            <a:off x="3064089" y="1322496"/>
            <a:ext cx="3130304" cy="3130304"/>
            <a:chOff x="1725851" y="197234"/>
            <a:chExt cx="4799362" cy="4799363"/>
          </a:xfrm>
        </p:grpSpPr>
        <p:sp>
          <p:nvSpPr>
            <p:cNvPr id="299" name="Google Shape;299;p19"/>
            <p:cNvSpPr/>
            <p:nvPr/>
          </p:nvSpPr>
          <p:spPr>
            <a:xfrm>
              <a:off x="2160294" y="631678"/>
              <a:ext cx="3930473" cy="3930474"/>
            </a:xfrm>
            <a:prstGeom prst="blockArc">
              <a:avLst>
                <a:gd name="adj1" fmla="val 13500000"/>
                <a:gd name="adj2" fmla="val 16200000"/>
                <a:gd name="adj3" fmla="val 3430"/>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00" name="Google Shape;300;p19"/>
            <p:cNvSpPr/>
            <p:nvPr/>
          </p:nvSpPr>
          <p:spPr>
            <a:xfrm>
              <a:off x="2160294" y="631678"/>
              <a:ext cx="3930473" cy="3930474"/>
            </a:xfrm>
            <a:prstGeom prst="blockArc">
              <a:avLst>
                <a:gd name="adj1" fmla="val 10800000"/>
                <a:gd name="adj2" fmla="val 13500000"/>
                <a:gd name="adj3" fmla="val 3430"/>
              </a:avLst>
            </a:prstGeom>
            <a:solidFill>
              <a:srgbClr val="9D9D9D"/>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01" name="Google Shape;301;p19"/>
            <p:cNvSpPr/>
            <p:nvPr/>
          </p:nvSpPr>
          <p:spPr>
            <a:xfrm>
              <a:off x="2160294" y="631678"/>
              <a:ext cx="3930473" cy="3930474"/>
            </a:xfrm>
            <a:prstGeom prst="blockArc">
              <a:avLst>
                <a:gd name="adj1" fmla="val 8100000"/>
                <a:gd name="adj2" fmla="val 10800000"/>
                <a:gd name="adj3" fmla="val 3430"/>
              </a:avLst>
            </a:pr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02" name="Google Shape;302;p19"/>
            <p:cNvSpPr/>
            <p:nvPr/>
          </p:nvSpPr>
          <p:spPr>
            <a:xfrm>
              <a:off x="2160294" y="631678"/>
              <a:ext cx="3930473" cy="3930474"/>
            </a:xfrm>
            <a:prstGeom prst="blockArc">
              <a:avLst>
                <a:gd name="adj1" fmla="val 5400000"/>
                <a:gd name="adj2" fmla="val 8100000"/>
                <a:gd name="adj3" fmla="val 3430"/>
              </a:avLst>
            </a:prstGeom>
            <a:solidFill>
              <a:srgbClr val="B4B4B4"/>
            </a:solidFill>
            <a:ln w="9525" cap="flat" cmpd="sng">
              <a:solidFill>
                <a:srgbClr val="A8A8A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lt1"/>
                </a:solidFill>
                <a:latin typeface="Calibri"/>
                <a:ea typeface="Calibri"/>
                <a:cs typeface="Calibri"/>
                <a:sym typeface="Calibri"/>
              </a:endParaRPr>
            </a:p>
          </p:txBody>
        </p:sp>
        <p:sp>
          <p:nvSpPr>
            <p:cNvPr id="303" name="Google Shape;303;p19"/>
            <p:cNvSpPr/>
            <p:nvPr/>
          </p:nvSpPr>
          <p:spPr>
            <a:xfrm>
              <a:off x="2160294" y="631678"/>
              <a:ext cx="3930473" cy="3930474"/>
            </a:xfrm>
            <a:prstGeom prst="blockArc">
              <a:avLst>
                <a:gd name="adj1" fmla="val 2700000"/>
                <a:gd name="adj2" fmla="val 5400000"/>
                <a:gd name="adj3" fmla="val 3430"/>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04" name="Google Shape;304;p19"/>
            <p:cNvSpPr/>
            <p:nvPr/>
          </p:nvSpPr>
          <p:spPr>
            <a:xfrm>
              <a:off x="2160294" y="631678"/>
              <a:ext cx="3930473" cy="3930474"/>
            </a:xfrm>
            <a:prstGeom prst="blockArc">
              <a:avLst>
                <a:gd name="adj1" fmla="val 0"/>
                <a:gd name="adj2" fmla="val 2700000"/>
                <a:gd name="adj3" fmla="val 3430"/>
              </a:avLst>
            </a:prstGeom>
            <a:solidFill>
              <a:srgbClr val="F6323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05" name="Google Shape;305;p19"/>
            <p:cNvSpPr/>
            <p:nvPr/>
          </p:nvSpPr>
          <p:spPr>
            <a:xfrm>
              <a:off x="2160294" y="631678"/>
              <a:ext cx="3930473" cy="3930474"/>
            </a:xfrm>
            <a:prstGeom prst="blockArc">
              <a:avLst>
                <a:gd name="adj1" fmla="val 18900000"/>
                <a:gd name="adj2" fmla="val 0"/>
                <a:gd name="adj3" fmla="val 3430"/>
              </a:avLst>
            </a:prstGeom>
            <a:solidFill>
              <a:srgbClr val="CCCCCC"/>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06" name="Google Shape;306;p19"/>
            <p:cNvSpPr/>
            <p:nvPr/>
          </p:nvSpPr>
          <p:spPr>
            <a:xfrm>
              <a:off x="2160294" y="631678"/>
              <a:ext cx="3930473" cy="3930474"/>
            </a:xfrm>
            <a:prstGeom prst="blockArc">
              <a:avLst>
                <a:gd name="adj1" fmla="val 16200000"/>
                <a:gd name="adj2" fmla="val 18900000"/>
                <a:gd name="adj3" fmla="val 3430"/>
              </a:avLst>
            </a:prstGeom>
            <a:solidFill>
              <a:srgbClr val="F6323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07" name="Google Shape;307;p19"/>
            <p:cNvSpPr/>
            <p:nvPr/>
          </p:nvSpPr>
          <p:spPr>
            <a:xfrm>
              <a:off x="3128723" y="1600108"/>
              <a:ext cx="1993614" cy="1993614"/>
            </a:xfrm>
            <a:custGeom>
              <a:avLst/>
              <a:gdLst/>
              <a:ahLst/>
              <a:cxnLst/>
              <a:rect l="l" t="t" r="r" b="b"/>
              <a:pathLst>
                <a:path w="1993614" h="1993614" extrusionOk="0">
                  <a:moveTo>
                    <a:pt x="0" y="996807"/>
                  </a:moveTo>
                  <a:cubicBezTo>
                    <a:pt x="0" y="446286"/>
                    <a:pt x="446286" y="0"/>
                    <a:pt x="996807" y="0"/>
                  </a:cubicBezTo>
                  <a:cubicBezTo>
                    <a:pt x="1547328" y="0"/>
                    <a:pt x="1993614" y="446286"/>
                    <a:pt x="1993614" y="996807"/>
                  </a:cubicBezTo>
                  <a:cubicBezTo>
                    <a:pt x="1993614" y="1547328"/>
                    <a:pt x="1547328" y="1993614"/>
                    <a:pt x="996807" y="1993614"/>
                  </a:cubicBezTo>
                  <a:cubicBezTo>
                    <a:pt x="446286" y="1993614"/>
                    <a:pt x="0" y="1547328"/>
                    <a:pt x="0" y="996807"/>
                  </a:cubicBezTo>
                  <a:close/>
                </a:path>
              </a:pathLst>
            </a:custGeom>
            <a:noFill/>
            <a:ln w="50800" cap="flat" cmpd="sng">
              <a:solidFill>
                <a:srgbClr val="4C4C4C"/>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307175" tIns="307175" rIns="307175" bIns="307175" anchor="ctr" anchorCtr="0">
              <a:noAutofit/>
            </a:bodyPr>
            <a:lstStyle/>
            <a:p>
              <a:pPr marL="0" marR="0" lvl="0" indent="0" algn="ctr" rtl="0">
                <a:lnSpc>
                  <a:spcPct val="90000"/>
                </a:lnSpc>
                <a:spcBef>
                  <a:spcPts val="0"/>
                </a:spcBef>
                <a:spcAft>
                  <a:spcPts val="0"/>
                </a:spcAft>
                <a:buClr>
                  <a:schemeClr val="dk1"/>
                </a:buClr>
                <a:buSzPts val="1200"/>
                <a:buFont typeface="Calibri"/>
                <a:buNone/>
              </a:pPr>
              <a:endParaRPr sz="1200">
                <a:solidFill>
                  <a:srgbClr val="4C4C4C"/>
                </a:solidFill>
                <a:latin typeface="Roboto"/>
                <a:ea typeface="Roboto"/>
                <a:cs typeface="Roboto"/>
                <a:sym typeface="Roboto"/>
              </a:endParaRPr>
            </a:p>
          </p:txBody>
        </p:sp>
        <p:sp>
          <p:nvSpPr>
            <p:cNvPr id="308" name="Google Shape;308;p19"/>
            <p:cNvSpPr/>
            <p:nvPr/>
          </p:nvSpPr>
          <p:spPr>
            <a:xfrm>
              <a:off x="3657379" y="19723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F6323E"/>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chemeClr val="dk1"/>
                </a:buClr>
                <a:buSzPts val="2100"/>
                <a:buFont typeface="Calibri"/>
                <a:buNone/>
              </a:pPr>
              <a:endParaRPr sz="2100">
                <a:solidFill>
                  <a:schemeClr val="lt1"/>
                </a:solidFill>
                <a:latin typeface="Calibri"/>
                <a:ea typeface="Calibri"/>
                <a:cs typeface="Calibri"/>
                <a:sym typeface="Calibri"/>
              </a:endParaRPr>
            </a:p>
          </p:txBody>
        </p:sp>
        <p:sp>
          <p:nvSpPr>
            <p:cNvPr id="309" name="Google Shape;309;p19"/>
            <p:cNvSpPr/>
            <p:nvPr/>
          </p:nvSpPr>
          <p:spPr>
            <a:xfrm>
              <a:off x="5023178" y="762966"/>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CCCCCC"/>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chemeClr val="dk1"/>
                </a:buClr>
                <a:buSzPts val="2100"/>
                <a:buFont typeface="Calibri"/>
                <a:buNone/>
              </a:pPr>
              <a:endParaRPr sz="2100">
                <a:solidFill>
                  <a:schemeClr val="lt1"/>
                </a:solidFill>
                <a:latin typeface="Calibri"/>
                <a:ea typeface="Calibri"/>
                <a:cs typeface="Calibri"/>
                <a:sym typeface="Calibri"/>
              </a:endParaRPr>
            </a:p>
          </p:txBody>
        </p:sp>
        <p:sp>
          <p:nvSpPr>
            <p:cNvPr id="310" name="Google Shape;310;p19"/>
            <p:cNvSpPr/>
            <p:nvPr/>
          </p:nvSpPr>
          <p:spPr>
            <a:xfrm>
              <a:off x="5588911" y="21287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F6323E"/>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chemeClr val="dk1"/>
                </a:buClr>
                <a:buSzPts val="2100"/>
                <a:buFont typeface="Calibri"/>
                <a:buNone/>
              </a:pPr>
              <a:endParaRPr sz="2100">
                <a:solidFill>
                  <a:schemeClr val="lt1"/>
                </a:solidFill>
                <a:latin typeface="Calibri"/>
                <a:ea typeface="Calibri"/>
                <a:cs typeface="Calibri"/>
                <a:sym typeface="Calibri"/>
              </a:endParaRPr>
            </a:p>
          </p:txBody>
        </p:sp>
        <p:sp>
          <p:nvSpPr>
            <p:cNvPr id="311" name="Google Shape;311;p19"/>
            <p:cNvSpPr/>
            <p:nvPr/>
          </p:nvSpPr>
          <p:spPr>
            <a:xfrm>
              <a:off x="5023177" y="3494562"/>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9D9D9D"/>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chemeClr val="dk1"/>
                </a:buClr>
                <a:buSzPts val="2100"/>
                <a:buFont typeface="Calibri"/>
                <a:buNone/>
              </a:pPr>
              <a:endParaRPr sz="2100">
                <a:solidFill>
                  <a:schemeClr val="lt1"/>
                </a:solidFill>
                <a:latin typeface="Calibri"/>
                <a:ea typeface="Calibri"/>
                <a:cs typeface="Calibri"/>
                <a:sym typeface="Calibri"/>
              </a:endParaRPr>
            </a:p>
          </p:txBody>
        </p:sp>
        <p:sp>
          <p:nvSpPr>
            <p:cNvPr id="312" name="Google Shape;312;p19"/>
            <p:cNvSpPr/>
            <p:nvPr/>
          </p:nvSpPr>
          <p:spPr>
            <a:xfrm>
              <a:off x="3657379" y="4060295"/>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F6323E"/>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chemeClr val="dk1"/>
                </a:buClr>
                <a:buSzPts val="4000"/>
                <a:buFont typeface="Calibri"/>
                <a:buNone/>
              </a:pPr>
              <a:endParaRPr sz="4000">
                <a:solidFill>
                  <a:schemeClr val="lt1"/>
                </a:solidFill>
                <a:latin typeface="Calibri"/>
                <a:ea typeface="Calibri"/>
                <a:cs typeface="Calibri"/>
                <a:sym typeface="Calibri"/>
              </a:endParaRPr>
            </a:p>
          </p:txBody>
        </p:sp>
        <p:sp>
          <p:nvSpPr>
            <p:cNvPr id="313" name="Google Shape;313;p19"/>
            <p:cNvSpPr/>
            <p:nvPr/>
          </p:nvSpPr>
          <p:spPr>
            <a:xfrm>
              <a:off x="2291582" y="34945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A8A8A8"/>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chemeClr val="dk1"/>
                </a:buClr>
                <a:buSzPts val="4000"/>
                <a:buFont typeface="Calibri"/>
                <a:buNone/>
              </a:pPr>
              <a:endParaRPr sz="4000">
                <a:solidFill>
                  <a:schemeClr val="lt1"/>
                </a:solidFill>
                <a:latin typeface="Calibri"/>
                <a:ea typeface="Calibri"/>
                <a:cs typeface="Calibri"/>
                <a:sym typeface="Calibri"/>
              </a:endParaRPr>
            </a:p>
          </p:txBody>
        </p:sp>
        <p:sp>
          <p:nvSpPr>
            <p:cNvPr id="314" name="Google Shape;314;p19"/>
            <p:cNvSpPr/>
            <p:nvPr/>
          </p:nvSpPr>
          <p:spPr>
            <a:xfrm>
              <a:off x="1725851" y="21287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chemeClr val="dk1"/>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chemeClr val="dk1"/>
                </a:buClr>
                <a:buSzPts val="4000"/>
                <a:buFont typeface="Calibri"/>
                <a:buNone/>
              </a:pPr>
              <a:endParaRPr sz="4000">
                <a:solidFill>
                  <a:schemeClr val="lt1"/>
                </a:solidFill>
                <a:latin typeface="Calibri"/>
                <a:ea typeface="Calibri"/>
                <a:cs typeface="Calibri"/>
                <a:sym typeface="Calibri"/>
              </a:endParaRPr>
            </a:p>
          </p:txBody>
        </p:sp>
        <p:sp>
          <p:nvSpPr>
            <p:cNvPr id="315" name="Google Shape;315;p19"/>
            <p:cNvSpPr/>
            <p:nvPr/>
          </p:nvSpPr>
          <p:spPr>
            <a:xfrm>
              <a:off x="2291581" y="762965"/>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989898"/>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chemeClr val="dk1"/>
                </a:buClr>
                <a:buSzPts val="4000"/>
                <a:buFont typeface="Calibri"/>
                <a:buNone/>
              </a:pPr>
              <a:endParaRPr sz="4000">
                <a:solidFill>
                  <a:schemeClr val="lt1"/>
                </a:solidFill>
                <a:latin typeface="Calibri"/>
                <a:ea typeface="Calibri"/>
                <a:cs typeface="Calibri"/>
                <a:sym typeface="Calibri"/>
              </a:endParaRPr>
            </a:p>
          </p:txBody>
        </p:sp>
      </p:grpSp>
      <p:pic>
        <p:nvPicPr>
          <p:cNvPr id="316" name="Google Shape;316;p19"/>
          <p:cNvPicPr preferRelativeResize="0"/>
          <p:nvPr/>
        </p:nvPicPr>
        <p:blipFill rotWithShape="1">
          <a:blip r:embed="rId2">
            <a:alphaModFix/>
          </a:blip>
          <a:srcRect/>
          <a:stretch/>
        </p:blipFill>
        <p:spPr>
          <a:xfrm>
            <a:off x="3906518" y="1572770"/>
            <a:ext cx="365816" cy="365816"/>
          </a:xfrm>
          <a:prstGeom prst="rect">
            <a:avLst/>
          </a:prstGeom>
          <a:noFill/>
          <a:ln>
            <a:noFill/>
          </a:ln>
        </p:spPr>
      </p:pic>
      <p:pic>
        <p:nvPicPr>
          <p:cNvPr id="317" name="Google Shape;317;p19"/>
          <p:cNvPicPr preferRelativeResize="0"/>
          <p:nvPr/>
        </p:nvPicPr>
        <p:blipFill rotWithShape="1">
          <a:blip r:embed="rId3">
            <a:alphaModFix/>
          </a:blip>
          <a:srcRect/>
          <a:stretch/>
        </p:blipFill>
        <p:spPr>
          <a:xfrm>
            <a:off x="4972122" y="3840710"/>
            <a:ext cx="365816" cy="365816"/>
          </a:xfrm>
          <a:prstGeom prst="rect">
            <a:avLst/>
          </a:prstGeom>
          <a:noFill/>
          <a:ln>
            <a:noFill/>
          </a:ln>
        </p:spPr>
      </p:pic>
      <p:pic>
        <p:nvPicPr>
          <p:cNvPr id="318" name="Google Shape;318;p19"/>
          <p:cNvPicPr preferRelativeResize="0"/>
          <p:nvPr/>
        </p:nvPicPr>
        <p:blipFill rotWithShape="1">
          <a:blip r:embed="rId4">
            <a:alphaModFix/>
          </a:blip>
          <a:srcRect/>
          <a:stretch/>
        </p:blipFill>
        <p:spPr>
          <a:xfrm>
            <a:off x="3285784" y="3229619"/>
            <a:ext cx="365816" cy="365816"/>
          </a:xfrm>
          <a:prstGeom prst="rect">
            <a:avLst/>
          </a:prstGeom>
          <a:noFill/>
          <a:ln>
            <a:noFill/>
          </a:ln>
        </p:spPr>
      </p:pic>
      <p:pic>
        <p:nvPicPr>
          <p:cNvPr id="319" name="Google Shape;319;p19"/>
          <p:cNvPicPr preferRelativeResize="0"/>
          <p:nvPr/>
        </p:nvPicPr>
        <p:blipFill rotWithShape="1">
          <a:blip r:embed="rId5">
            <a:alphaModFix/>
          </a:blip>
          <a:srcRect/>
          <a:stretch/>
        </p:blipFill>
        <p:spPr>
          <a:xfrm>
            <a:off x="3260129" y="2284117"/>
            <a:ext cx="365816" cy="365816"/>
          </a:xfrm>
          <a:prstGeom prst="rect">
            <a:avLst/>
          </a:prstGeom>
          <a:noFill/>
          <a:ln>
            <a:noFill/>
          </a:ln>
        </p:spPr>
      </p:pic>
      <p:pic>
        <p:nvPicPr>
          <p:cNvPr id="320" name="Google Shape;320;p19"/>
          <p:cNvPicPr preferRelativeResize="0"/>
          <p:nvPr/>
        </p:nvPicPr>
        <p:blipFill rotWithShape="1">
          <a:blip r:embed="rId6">
            <a:alphaModFix/>
          </a:blip>
          <a:srcRect/>
          <a:stretch/>
        </p:blipFill>
        <p:spPr>
          <a:xfrm>
            <a:off x="4871063" y="1518775"/>
            <a:ext cx="365816" cy="365816"/>
          </a:xfrm>
          <a:prstGeom prst="rect">
            <a:avLst/>
          </a:prstGeom>
          <a:noFill/>
          <a:ln>
            <a:noFill/>
          </a:ln>
        </p:spPr>
      </p:pic>
      <p:pic>
        <p:nvPicPr>
          <p:cNvPr id="321" name="Google Shape;321;p19"/>
          <p:cNvPicPr preferRelativeResize="0"/>
          <p:nvPr/>
        </p:nvPicPr>
        <p:blipFill rotWithShape="1">
          <a:blip r:embed="rId7">
            <a:alphaModFix/>
          </a:blip>
          <a:srcRect/>
          <a:stretch/>
        </p:blipFill>
        <p:spPr>
          <a:xfrm>
            <a:off x="5606880" y="2182634"/>
            <a:ext cx="365816" cy="365816"/>
          </a:xfrm>
          <a:prstGeom prst="rect">
            <a:avLst/>
          </a:prstGeom>
          <a:noFill/>
          <a:ln>
            <a:noFill/>
          </a:ln>
        </p:spPr>
      </p:pic>
      <p:pic>
        <p:nvPicPr>
          <p:cNvPr id="322" name="Google Shape;322;p19"/>
          <p:cNvPicPr preferRelativeResize="0"/>
          <p:nvPr/>
        </p:nvPicPr>
        <p:blipFill rotWithShape="1">
          <a:blip r:embed="rId8">
            <a:alphaModFix/>
          </a:blip>
          <a:srcRect/>
          <a:stretch/>
        </p:blipFill>
        <p:spPr>
          <a:xfrm>
            <a:off x="5641355" y="3145032"/>
            <a:ext cx="365816" cy="365816"/>
          </a:xfrm>
          <a:prstGeom prst="rect">
            <a:avLst/>
          </a:prstGeom>
          <a:noFill/>
          <a:ln>
            <a:noFill/>
          </a:ln>
        </p:spPr>
      </p:pic>
      <p:pic>
        <p:nvPicPr>
          <p:cNvPr id="323" name="Google Shape;323;p19"/>
          <p:cNvPicPr preferRelativeResize="0"/>
          <p:nvPr/>
        </p:nvPicPr>
        <p:blipFill rotWithShape="1">
          <a:blip r:embed="rId9">
            <a:alphaModFix/>
          </a:blip>
          <a:srcRect/>
          <a:stretch/>
        </p:blipFill>
        <p:spPr>
          <a:xfrm>
            <a:off x="4014639" y="3877794"/>
            <a:ext cx="365816" cy="365816"/>
          </a:xfrm>
          <a:prstGeom prst="rect">
            <a:avLst/>
          </a:prstGeom>
          <a:noFill/>
          <a:ln>
            <a:noFill/>
          </a:ln>
        </p:spPr>
      </p:pic>
      <p:sp>
        <p:nvSpPr>
          <p:cNvPr id="324" name="Google Shape;324;p19"/>
          <p:cNvSpPr txBox="1">
            <a:spLocks noGrp="1"/>
          </p:cNvSpPr>
          <p:nvPr>
            <p:ph type="body" idx="28"/>
          </p:nvPr>
        </p:nvSpPr>
        <p:spPr>
          <a:xfrm>
            <a:off x="4052675" y="2723156"/>
            <a:ext cx="1182772" cy="3866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100"/>
              <a:buFont typeface="Arial"/>
              <a:buNone/>
              <a:defRPr sz="11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25" name="Google Shape;325;p19"/>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326" name="Google Shape;326;p19"/>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327" name="Google Shape;327;p19"/>
          <p:cNvPicPr preferRelativeResize="0"/>
          <p:nvPr/>
        </p:nvPicPr>
        <p:blipFill rotWithShape="1">
          <a:blip r:embed="rId10">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9_Custom Layout">
  <p:cSld name="10_Custom Layout">
    <p:spTree>
      <p:nvGrpSpPr>
        <p:cNvPr id="1" name="Shape 328"/>
        <p:cNvGrpSpPr/>
        <p:nvPr/>
      </p:nvGrpSpPr>
      <p:grpSpPr>
        <a:xfrm>
          <a:off x="0" y="0"/>
          <a:ext cx="0" cy="0"/>
          <a:chOff x="0" y="0"/>
          <a:chExt cx="0" cy="0"/>
        </a:xfrm>
      </p:grpSpPr>
      <p:sp>
        <p:nvSpPr>
          <p:cNvPr id="329" name="Google Shape;329;p2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30" name="Google Shape;330;p2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marL="0" marR="0" lvl="1"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marL="0" marR="0" lvl="2"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marL="0" marR="0" lvl="3"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marL="0" marR="0" lvl="4"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marL="0" marR="0" lvl="5"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marL="0" marR="0" lvl="6"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marL="0" marR="0" lvl="7"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marL="0" marR="0" lvl="8"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331" name="Google Shape;331;p20"/>
          <p:cNvSpPr txBox="1">
            <a:spLocks noGrp="1"/>
          </p:cNvSpPr>
          <p:nvPr>
            <p:ph type="body" idx="1"/>
          </p:nvPr>
        </p:nvSpPr>
        <p:spPr>
          <a:xfrm>
            <a:off x="630238" y="1455738"/>
            <a:ext cx="2933700" cy="3060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32" name="Google Shape;332;p20"/>
          <p:cNvSpPr>
            <a:spLocks noGrp="1"/>
          </p:cNvSpPr>
          <p:nvPr>
            <p:ph type="chart" idx="2"/>
          </p:nvPr>
        </p:nvSpPr>
        <p:spPr>
          <a:xfrm>
            <a:off x="3676650" y="1466850"/>
            <a:ext cx="4845050" cy="304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33" name="Google Shape;333;p20"/>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334" name="Google Shape;334;p20"/>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335" name="Google Shape;335;p20"/>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pos="2245">
          <p15:clr>
            <a:srgbClr val="FBAE40"/>
          </p15:clr>
        </p15:guide>
        <p15:guide id="3" orient="horz" pos="917">
          <p15:clr>
            <a:srgbClr val="FBAE40"/>
          </p15:clr>
        </p15:guide>
        <p15:guide id="4" orient="horz" pos="284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Divider">
  <p:cSld name="2_Divider">
    <p:spTree>
      <p:nvGrpSpPr>
        <p:cNvPr id="1" name="Shape 21"/>
        <p:cNvGrpSpPr/>
        <p:nvPr/>
      </p:nvGrpSpPr>
      <p:grpSpPr>
        <a:xfrm>
          <a:off x="0" y="0"/>
          <a:ext cx="0" cy="0"/>
          <a:chOff x="0" y="0"/>
          <a:chExt cx="0" cy="0"/>
        </a:xfrm>
      </p:grpSpPr>
      <p:sp>
        <p:nvSpPr>
          <p:cNvPr id="22" name="Google Shape;22;p3"/>
          <p:cNvSpPr>
            <a:spLocks noGrp="1"/>
          </p:cNvSpPr>
          <p:nvPr>
            <p:ph type="pic" idx="2"/>
          </p:nvPr>
        </p:nvSpPr>
        <p:spPr>
          <a:xfrm>
            <a:off x="0" y="0"/>
            <a:ext cx="9144000" cy="514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 name="Google Shape;23;p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24" name="Google Shape;24;p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25" name="Google Shape;25;p3"/>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26" name="Google Shape;26;p3"/>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sz="1800" b="0" i="0" u="none" strike="noStrike" cap="none">
              <a:solidFill>
                <a:schemeClr val="dk1"/>
              </a:solidFill>
              <a:latin typeface="Calibri"/>
              <a:ea typeface="Calibri"/>
              <a:cs typeface="Calibri"/>
              <a:sym typeface="Calibri"/>
            </a:endParaRPr>
          </a:p>
        </p:txBody>
      </p:sp>
      <p:pic>
        <p:nvPicPr>
          <p:cNvPr id="27" name="Google Shape;27;p3"/>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28" name="Google Shape;28;p3"/>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sz="1800" b="0" i="0" u="none" strike="noStrike" cap="none">
              <a:solidFill>
                <a:schemeClr val="dk1"/>
              </a:solidFill>
              <a:latin typeface="Calibri"/>
              <a:ea typeface="Calibri"/>
              <a:cs typeface="Calibri"/>
              <a:sym typeface="Calibri"/>
            </a:endParaRPr>
          </a:p>
        </p:txBody>
      </p:sp>
    </p:spTree>
  </p:cSld>
  <p:clrMapOvr>
    <a:masterClrMapping/>
  </p:clrMapOvr>
  <p:extLst>
    <p:ext uri="{DCECCB84-F9BA-43D5-87BE-67443E8EF086}">
      <p15:sldGuideLst xmlns:p15="http://schemas.microsoft.com/office/powerpoint/2012/main">
        <p15:guide id="1" orient="horz" pos="2890">
          <p15:clr>
            <a:srgbClr val="FBAE40"/>
          </p15:clr>
        </p15:guide>
        <p15:guide id="2" pos="612">
          <p15:clr>
            <a:srgbClr val="FBAE40"/>
          </p15:clr>
        </p15:guide>
        <p15:guide id="3" pos="2222">
          <p15:clr>
            <a:srgbClr val="FBAE40"/>
          </p15:clr>
        </p15:guide>
        <p15:guide id="4" orient="horz" pos="162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Divider">
  <p:cSld name="1_Divider">
    <p:spTree>
      <p:nvGrpSpPr>
        <p:cNvPr id="1" name="Shape 336"/>
        <p:cNvGrpSpPr/>
        <p:nvPr/>
      </p:nvGrpSpPr>
      <p:grpSpPr>
        <a:xfrm>
          <a:off x="0" y="0"/>
          <a:ext cx="0" cy="0"/>
          <a:chOff x="0" y="0"/>
          <a:chExt cx="0" cy="0"/>
        </a:xfrm>
      </p:grpSpPr>
      <p:sp>
        <p:nvSpPr>
          <p:cNvPr id="337" name="Google Shape;337;p21"/>
          <p:cNvSpPr>
            <a:spLocks noGrp="1"/>
          </p:cNvSpPr>
          <p:nvPr>
            <p:ph type="pic" idx="2"/>
          </p:nvPr>
        </p:nvSpPr>
        <p:spPr>
          <a:xfrm>
            <a:off x="0" y="0"/>
            <a:ext cx="9144000" cy="514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38" name="Google Shape;338;p2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9" name="Google Shape;339;p2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340" name="Google Shape;340;p21"/>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341" name="Google Shape;341;p21"/>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a:solidFill>
                  <a:schemeClr val="lt1"/>
                </a:solidFill>
                <a:latin typeface="Proxima Nova"/>
                <a:ea typeface="Proxima Nova"/>
                <a:cs typeface="Proxima Nova"/>
                <a:sym typeface="Proxima Nova"/>
              </a:rPr>
              <a:t>Edit Master text styles</a:t>
            </a:r>
            <a:endParaRPr/>
          </a:p>
        </p:txBody>
      </p:sp>
      <p:pic>
        <p:nvPicPr>
          <p:cNvPr id="342" name="Google Shape;342;p21"/>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343" name="Google Shape;343;p21"/>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a:solidFill>
                  <a:schemeClr val="lt1"/>
                </a:solidFill>
                <a:latin typeface="Proxima Nova"/>
                <a:ea typeface="Proxima Nova"/>
                <a:cs typeface="Proxima Nova"/>
                <a:sym typeface="Proxima Nova"/>
              </a:rPr>
              <a:t>Edit Master text styles</a:t>
            </a:r>
            <a:endParaRPr/>
          </a:p>
        </p:txBody>
      </p:sp>
    </p:spTree>
  </p:cSld>
  <p:clrMapOvr>
    <a:masterClrMapping/>
  </p:clrMapOvr>
  <p:extLst>
    <p:ext uri="{DCECCB84-F9BA-43D5-87BE-67443E8EF086}">
      <p15:sldGuideLst xmlns:p15="http://schemas.microsoft.com/office/powerpoint/2012/main">
        <p15:guide id="1" orient="horz" pos="2890">
          <p15:clr>
            <a:srgbClr val="FBAE40"/>
          </p15:clr>
        </p15:guide>
        <p15:guide id="2" pos="612">
          <p15:clr>
            <a:srgbClr val="FBAE40"/>
          </p15:clr>
        </p15:guide>
        <p15:guide id="3" pos="2222">
          <p15:clr>
            <a:srgbClr val="FBAE40"/>
          </p15:clr>
        </p15:guide>
        <p15:guide id="4" orient="horz" pos="16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Title and 3 picture with caption">
  <p:cSld name="Title and 3 picture with caption">
    <p:spTree>
      <p:nvGrpSpPr>
        <p:cNvPr id="1" name="Shape 344"/>
        <p:cNvGrpSpPr/>
        <p:nvPr/>
      </p:nvGrpSpPr>
      <p:grpSpPr>
        <a:xfrm>
          <a:off x="0" y="0"/>
          <a:ext cx="0" cy="0"/>
          <a:chOff x="0" y="0"/>
          <a:chExt cx="0" cy="0"/>
        </a:xfrm>
      </p:grpSpPr>
      <p:sp>
        <p:nvSpPr>
          <p:cNvPr id="345" name="Google Shape;345;p22"/>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346" name="Google Shape;346;p22"/>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347" name="Google Shape;347;p22"/>
          <p:cNvSpPr txBox="1">
            <a:spLocks noGrp="1"/>
          </p:cNvSpPr>
          <p:nvPr>
            <p:ph type="title"/>
          </p:nvPr>
        </p:nvSpPr>
        <p:spPr>
          <a:xfrm>
            <a:off x="629841" y="600075"/>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8" name="Google Shape;348;p22"/>
          <p:cNvSpPr>
            <a:spLocks noGrp="1"/>
          </p:cNvSpPr>
          <p:nvPr>
            <p:ph type="pic" idx="2"/>
          </p:nvPr>
        </p:nvSpPr>
        <p:spPr>
          <a:xfrm>
            <a:off x="1445363" y="1382268"/>
            <a:ext cx="1668121" cy="1946672"/>
          </a:xfrm>
          <a:prstGeom prst="rect">
            <a:avLst/>
          </a:prstGeom>
          <a:noFill/>
          <a:ln>
            <a:noFill/>
          </a:ln>
          <a:effectLst>
            <a:outerShdw blurRad="50800" dist="38100" dir="10800000" algn="r" rotWithShape="0">
              <a:srgbClr val="000000">
                <a:alpha val="40000"/>
              </a:srgbClr>
            </a:outerShdw>
          </a:effectLst>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49" name="Google Shape;349;p22"/>
          <p:cNvSpPr>
            <a:spLocks noGrp="1"/>
          </p:cNvSpPr>
          <p:nvPr>
            <p:ph type="pic" idx="3"/>
          </p:nvPr>
        </p:nvSpPr>
        <p:spPr>
          <a:xfrm>
            <a:off x="3744984" y="1382268"/>
            <a:ext cx="1654032" cy="1946672"/>
          </a:xfrm>
          <a:prstGeom prst="rect">
            <a:avLst/>
          </a:prstGeom>
          <a:noFill/>
          <a:ln>
            <a:noFill/>
          </a:ln>
          <a:effectLst>
            <a:outerShdw blurRad="50800" dist="38100" dir="10800000" algn="r" rotWithShape="0">
              <a:srgbClr val="000000">
                <a:alpha val="40000"/>
              </a:srgbClr>
            </a:outerShdw>
          </a:effectLst>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0" name="Google Shape;350;p22"/>
          <p:cNvSpPr>
            <a:spLocks noGrp="1"/>
          </p:cNvSpPr>
          <p:nvPr>
            <p:ph type="pic" idx="4"/>
          </p:nvPr>
        </p:nvSpPr>
        <p:spPr>
          <a:xfrm>
            <a:off x="6055443" y="1382268"/>
            <a:ext cx="1654032" cy="1946672"/>
          </a:xfrm>
          <a:prstGeom prst="rect">
            <a:avLst/>
          </a:prstGeom>
          <a:noFill/>
          <a:ln>
            <a:noFill/>
          </a:ln>
          <a:effectLst>
            <a:outerShdw blurRad="50800" dist="38100" dir="10800000" algn="r" rotWithShape="0">
              <a:srgbClr val="000000">
                <a:alpha val="40000"/>
              </a:srgbClr>
            </a:outerShdw>
          </a:effectLst>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1" name="Google Shape;351;p22"/>
          <p:cNvSpPr txBox="1">
            <a:spLocks noGrp="1"/>
          </p:cNvSpPr>
          <p:nvPr>
            <p:ph type="body" idx="1"/>
          </p:nvPr>
        </p:nvSpPr>
        <p:spPr>
          <a:xfrm>
            <a:off x="1439466" y="3519224"/>
            <a:ext cx="1674019" cy="2764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F0000"/>
              </a:buClr>
              <a:buSzPts val="1215"/>
              <a:buFont typeface="Arial"/>
              <a:buNone/>
              <a:defRPr sz="1215" b="1" i="0" u="none" strike="noStrike" cap="none">
                <a:solidFill>
                  <a:srgbClr val="FF0000"/>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2" name="Google Shape;352;p22"/>
          <p:cNvSpPr txBox="1">
            <a:spLocks noGrp="1"/>
          </p:cNvSpPr>
          <p:nvPr>
            <p:ph type="body" idx="5"/>
          </p:nvPr>
        </p:nvSpPr>
        <p:spPr>
          <a:xfrm>
            <a:off x="3744985" y="3519224"/>
            <a:ext cx="1654032" cy="2764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F0000"/>
              </a:buClr>
              <a:buSzPts val="1215"/>
              <a:buFont typeface="Arial"/>
              <a:buNone/>
              <a:defRPr sz="1215" b="1" i="0" u="none" strike="noStrike" cap="none">
                <a:solidFill>
                  <a:srgbClr val="FF0000"/>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3" name="Google Shape;353;p22"/>
          <p:cNvSpPr txBox="1">
            <a:spLocks noGrp="1"/>
          </p:cNvSpPr>
          <p:nvPr>
            <p:ph type="body" idx="6"/>
          </p:nvPr>
        </p:nvSpPr>
        <p:spPr>
          <a:xfrm>
            <a:off x="6050503" y="3519223"/>
            <a:ext cx="1654032" cy="28396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F0000"/>
              </a:buClr>
              <a:buSzPts val="1215"/>
              <a:buFont typeface="Arial"/>
              <a:buNone/>
              <a:defRPr sz="1215" b="1" i="0" u="none" strike="noStrike" cap="none">
                <a:solidFill>
                  <a:srgbClr val="FF0000"/>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4" name="Google Shape;354;p22"/>
          <p:cNvSpPr txBox="1">
            <a:spLocks noGrp="1"/>
          </p:cNvSpPr>
          <p:nvPr>
            <p:ph type="body" idx="7"/>
          </p:nvPr>
        </p:nvSpPr>
        <p:spPr>
          <a:xfrm>
            <a:off x="1439863" y="3862520"/>
            <a:ext cx="1674019" cy="67128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a:buNone/>
              <a:defRPr sz="939"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5" name="Google Shape;355;p22"/>
          <p:cNvSpPr txBox="1">
            <a:spLocks noGrp="1"/>
          </p:cNvSpPr>
          <p:nvPr>
            <p:ph type="body" idx="8"/>
          </p:nvPr>
        </p:nvSpPr>
        <p:spPr>
          <a:xfrm>
            <a:off x="3735388" y="3862520"/>
            <a:ext cx="1674019" cy="67128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a:buNone/>
              <a:defRPr sz="939"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6" name="Google Shape;356;p22"/>
          <p:cNvSpPr txBox="1">
            <a:spLocks noGrp="1"/>
          </p:cNvSpPr>
          <p:nvPr>
            <p:ph type="body" idx="9"/>
          </p:nvPr>
        </p:nvSpPr>
        <p:spPr>
          <a:xfrm>
            <a:off x="6050502" y="3862520"/>
            <a:ext cx="1658973" cy="67128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a:buNone/>
              <a:defRPr sz="939"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7" name="Google Shape;357;p2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8" name="Google Shape;358;p2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359" name="Google Shape;359;p22"/>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210">
          <p15:clr>
            <a:srgbClr val="FBAE40"/>
          </p15:clr>
        </p15:guide>
        <p15:guide id="2" orient="horz" pos="2391">
          <p15:clr>
            <a:srgbClr val="FBAE40"/>
          </p15:clr>
        </p15:guide>
        <p15:guide id="3" orient="horz" pos="2096">
          <p15:clr>
            <a:srgbClr val="FBAE40"/>
          </p15:clr>
        </p15:guide>
        <p15:guide id="4" orient="horz" pos="378">
          <p15:clr>
            <a:srgbClr val="FBAE40"/>
          </p15:clr>
        </p15:guide>
        <p15:guide id="5" pos="907">
          <p15:clr>
            <a:srgbClr val="FBAE40"/>
          </p15:clr>
        </p15:guide>
        <p15:guide id="6" orient="horz" pos="872">
          <p15:clr>
            <a:srgbClr val="FBAE40"/>
          </p15:clr>
        </p15:guide>
        <p15:guide id="7" pos="1961">
          <p15:clr>
            <a:srgbClr val="FBAE40"/>
          </p15:clr>
        </p15:guide>
        <p15:guide id="8" pos="2353">
          <p15:clr>
            <a:srgbClr val="FBAE40"/>
          </p15:clr>
        </p15:guide>
        <p15:guide id="9" pos="3407">
          <p15:clr>
            <a:srgbClr val="FBAE40"/>
          </p15:clr>
        </p15:guide>
        <p15:guide id="10" pos="3810">
          <p15:clr>
            <a:srgbClr val="FBAE40"/>
          </p15:clr>
        </p15:guide>
        <p15:guide id="11" pos="48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Title and 2 pictures">
  <p:cSld name="Title and 2 pictures">
    <p:spTree>
      <p:nvGrpSpPr>
        <p:cNvPr id="1" name="Shape 360"/>
        <p:cNvGrpSpPr/>
        <p:nvPr/>
      </p:nvGrpSpPr>
      <p:grpSpPr>
        <a:xfrm>
          <a:off x="0" y="0"/>
          <a:ext cx="0" cy="0"/>
          <a:chOff x="0" y="0"/>
          <a:chExt cx="0" cy="0"/>
        </a:xfrm>
      </p:grpSpPr>
      <p:sp>
        <p:nvSpPr>
          <p:cNvPr id="361" name="Google Shape;361;p23"/>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362" name="Google Shape;362;p23"/>
          <p:cNvSpPr txBox="1">
            <a:spLocks noGrp="1"/>
          </p:cNvSpPr>
          <p:nvPr>
            <p:ph type="title"/>
          </p:nvPr>
        </p:nvSpPr>
        <p:spPr>
          <a:xfrm>
            <a:off x="642473" y="546498"/>
            <a:ext cx="5902706" cy="56792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3" name="Google Shape;363;p23"/>
          <p:cNvSpPr/>
          <p:nvPr/>
        </p:nvSpPr>
        <p:spPr>
          <a:xfrm>
            <a:off x="4599929" y="1870236"/>
            <a:ext cx="3921771" cy="2322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364" name="Google Shape;364;p23"/>
          <p:cNvSpPr>
            <a:spLocks noGrp="1"/>
          </p:cNvSpPr>
          <p:nvPr>
            <p:ph type="pic" idx="2"/>
          </p:nvPr>
        </p:nvSpPr>
        <p:spPr>
          <a:xfrm>
            <a:off x="4599929" y="1868092"/>
            <a:ext cx="3921771" cy="232529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65" name="Google Shape;365;p23"/>
          <p:cNvSpPr>
            <a:spLocks noGrp="1"/>
          </p:cNvSpPr>
          <p:nvPr>
            <p:ph type="pic" idx="3"/>
          </p:nvPr>
        </p:nvSpPr>
        <p:spPr>
          <a:xfrm>
            <a:off x="621848" y="1868091"/>
            <a:ext cx="2592000" cy="78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66" name="Google Shape;366;p23"/>
          <p:cNvSpPr txBox="1">
            <a:spLocks noGrp="1"/>
          </p:cNvSpPr>
          <p:nvPr>
            <p:ph type="body" idx="1"/>
          </p:nvPr>
        </p:nvSpPr>
        <p:spPr>
          <a:xfrm>
            <a:off x="629841" y="3145632"/>
            <a:ext cx="3343275" cy="28396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67" name="Google Shape;367;p23"/>
          <p:cNvSpPr txBox="1">
            <a:spLocks noGrp="1"/>
          </p:cNvSpPr>
          <p:nvPr>
            <p:ph type="body" idx="4"/>
          </p:nvPr>
        </p:nvSpPr>
        <p:spPr>
          <a:xfrm>
            <a:off x="635000" y="3515616"/>
            <a:ext cx="3343275" cy="28396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310"/>
              <a:buFont typeface="Arial"/>
              <a:buNone/>
              <a:defRPr sz="131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68" name="Google Shape;368;p23"/>
          <p:cNvSpPr txBox="1">
            <a:spLocks noGrp="1"/>
          </p:cNvSpPr>
          <p:nvPr>
            <p:ph type="dt" idx="10"/>
          </p:nvPr>
        </p:nvSpPr>
        <p:spPr>
          <a:xfrm>
            <a:off x="642473"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9" name="Google Shape;369;p23"/>
          <p:cNvSpPr txBox="1">
            <a:spLocks noGrp="1"/>
          </p:cNvSpPr>
          <p:nvPr>
            <p:ph type="sldNum" idx="12"/>
          </p:nvPr>
        </p:nvSpPr>
        <p:spPr>
          <a:xfrm>
            <a:off x="6466042"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370" name="Google Shape;370;p23"/>
          <p:cNvPicPr preferRelativeResize="0"/>
          <p:nvPr/>
        </p:nvPicPr>
        <p:blipFill rotWithShape="1">
          <a:blip r:embed="rId2">
            <a:alphaModFix/>
          </a:blip>
          <a:srcRect/>
          <a:stretch/>
        </p:blipFill>
        <p:spPr>
          <a:xfrm>
            <a:off x="7611920" y="303610"/>
            <a:ext cx="909780" cy="242888"/>
          </a:xfrm>
          <a:prstGeom prst="rect">
            <a:avLst/>
          </a:prstGeom>
          <a:noFill/>
          <a:ln>
            <a:noFill/>
          </a:ln>
        </p:spPr>
      </p:pic>
      <p:sp>
        <p:nvSpPr>
          <p:cNvPr id="371" name="Google Shape;371;p23"/>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372" name="Google Shape;372;p23"/>
          <p:cNvSpPr/>
          <p:nvPr/>
        </p:nvSpPr>
        <p:spPr>
          <a:xfrm>
            <a:off x="4599929" y="1870236"/>
            <a:ext cx="3969000" cy="2322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pic>
        <p:nvPicPr>
          <p:cNvPr id="373" name="Google Shape;373;p23"/>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78">
          <p15:clr>
            <a:srgbClr val="FBAE40"/>
          </p15:clr>
        </p15:guide>
        <p15:guide id="2" orient="horz" pos="1178">
          <p15:clr>
            <a:srgbClr val="FBAE40"/>
          </p15:clr>
        </p15:guide>
        <p15:guide id="3" orient="horz" pos="1671">
          <p15:clr>
            <a:srgbClr val="FBAE40"/>
          </p15:clr>
        </p15:guide>
        <p15:guide id="4" orient="horz" pos="1977">
          <p15:clr>
            <a:srgbClr val="FBAE40"/>
          </p15:clr>
        </p15:guide>
        <p15:guide id="5" orient="horz" pos="2930">
          <p15:clr>
            <a:srgbClr val="FBAE40"/>
          </p15:clr>
        </p15:guide>
        <p15:guide id="6" orient="horz" pos="2641">
          <p15:clr>
            <a:srgbClr val="FBAE40"/>
          </p15:clr>
        </p15:guide>
        <p15:guide id="7" pos="289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Icons and Content">
  <p:cSld name="Title, Icons and Content">
    <p:spTree>
      <p:nvGrpSpPr>
        <p:cNvPr id="1" name="Shape 374"/>
        <p:cNvGrpSpPr/>
        <p:nvPr/>
      </p:nvGrpSpPr>
      <p:grpSpPr>
        <a:xfrm>
          <a:off x="0" y="0"/>
          <a:ext cx="0" cy="0"/>
          <a:chOff x="0" y="0"/>
          <a:chExt cx="0" cy="0"/>
        </a:xfrm>
      </p:grpSpPr>
      <p:pic>
        <p:nvPicPr>
          <p:cNvPr id="375" name="Google Shape;375;p24"/>
          <p:cNvPicPr preferRelativeResize="0"/>
          <p:nvPr/>
        </p:nvPicPr>
        <p:blipFill rotWithShape="1">
          <a:blip r:embed="rId2">
            <a:alphaModFix/>
          </a:blip>
          <a:srcRect/>
          <a:stretch/>
        </p:blipFill>
        <p:spPr>
          <a:xfrm>
            <a:off x="417869" y="988850"/>
            <a:ext cx="402337" cy="402337"/>
          </a:xfrm>
          <a:prstGeom prst="rect">
            <a:avLst/>
          </a:prstGeom>
          <a:noFill/>
          <a:ln>
            <a:noFill/>
          </a:ln>
        </p:spPr>
      </p:pic>
      <p:pic>
        <p:nvPicPr>
          <p:cNvPr id="376" name="Google Shape;376;p24"/>
          <p:cNvPicPr preferRelativeResize="0"/>
          <p:nvPr/>
        </p:nvPicPr>
        <p:blipFill rotWithShape="1">
          <a:blip r:embed="rId3">
            <a:alphaModFix/>
          </a:blip>
          <a:srcRect/>
          <a:stretch/>
        </p:blipFill>
        <p:spPr>
          <a:xfrm>
            <a:off x="417869" y="1469040"/>
            <a:ext cx="402337" cy="402337"/>
          </a:xfrm>
          <a:prstGeom prst="rect">
            <a:avLst/>
          </a:prstGeom>
          <a:noFill/>
          <a:ln>
            <a:noFill/>
          </a:ln>
        </p:spPr>
      </p:pic>
      <p:pic>
        <p:nvPicPr>
          <p:cNvPr id="377" name="Google Shape;377;p24"/>
          <p:cNvPicPr preferRelativeResize="0"/>
          <p:nvPr/>
        </p:nvPicPr>
        <p:blipFill rotWithShape="1">
          <a:blip r:embed="rId4">
            <a:alphaModFix/>
          </a:blip>
          <a:srcRect/>
          <a:stretch/>
        </p:blipFill>
        <p:spPr>
          <a:xfrm>
            <a:off x="417869" y="1948824"/>
            <a:ext cx="402337" cy="400051"/>
          </a:xfrm>
          <a:prstGeom prst="rect">
            <a:avLst/>
          </a:prstGeom>
          <a:noFill/>
          <a:ln>
            <a:noFill/>
          </a:ln>
        </p:spPr>
      </p:pic>
      <p:pic>
        <p:nvPicPr>
          <p:cNvPr id="378" name="Google Shape;378;p24"/>
          <p:cNvPicPr preferRelativeResize="0"/>
          <p:nvPr/>
        </p:nvPicPr>
        <p:blipFill rotWithShape="1">
          <a:blip r:embed="rId5">
            <a:alphaModFix/>
          </a:blip>
          <a:srcRect/>
          <a:stretch/>
        </p:blipFill>
        <p:spPr>
          <a:xfrm>
            <a:off x="417869" y="2427167"/>
            <a:ext cx="402337" cy="402337"/>
          </a:xfrm>
          <a:prstGeom prst="rect">
            <a:avLst/>
          </a:prstGeom>
          <a:noFill/>
          <a:ln>
            <a:noFill/>
          </a:ln>
        </p:spPr>
      </p:pic>
      <p:pic>
        <p:nvPicPr>
          <p:cNvPr id="379" name="Google Shape;379;p24"/>
          <p:cNvPicPr preferRelativeResize="0"/>
          <p:nvPr/>
        </p:nvPicPr>
        <p:blipFill rotWithShape="1">
          <a:blip r:embed="rId6">
            <a:alphaModFix/>
          </a:blip>
          <a:srcRect/>
          <a:stretch/>
        </p:blipFill>
        <p:spPr>
          <a:xfrm>
            <a:off x="417868" y="2907797"/>
            <a:ext cx="402337" cy="402337"/>
          </a:xfrm>
          <a:prstGeom prst="rect">
            <a:avLst/>
          </a:prstGeom>
          <a:noFill/>
          <a:ln>
            <a:noFill/>
          </a:ln>
        </p:spPr>
      </p:pic>
      <p:sp>
        <p:nvSpPr>
          <p:cNvPr id="380" name="Google Shape;380;p24"/>
          <p:cNvSpPr txBox="1">
            <a:spLocks noGrp="1"/>
          </p:cNvSpPr>
          <p:nvPr>
            <p:ph type="body" idx="1"/>
          </p:nvPr>
        </p:nvSpPr>
        <p:spPr>
          <a:xfrm>
            <a:off x="878243" y="1572506"/>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1" name="Google Shape;381;p24"/>
          <p:cNvSpPr txBox="1">
            <a:spLocks noGrp="1"/>
          </p:cNvSpPr>
          <p:nvPr>
            <p:ph type="body" idx="2"/>
          </p:nvPr>
        </p:nvSpPr>
        <p:spPr>
          <a:xfrm>
            <a:off x="878243" y="1088140"/>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2" name="Google Shape;382;p24"/>
          <p:cNvSpPr txBox="1">
            <a:spLocks noGrp="1"/>
          </p:cNvSpPr>
          <p:nvPr>
            <p:ph type="body" idx="3"/>
          </p:nvPr>
        </p:nvSpPr>
        <p:spPr>
          <a:xfrm>
            <a:off x="878243" y="2046971"/>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3" name="Google Shape;383;p24"/>
          <p:cNvSpPr txBox="1">
            <a:spLocks noGrp="1"/>
          </p:cNvSpPr>
          <p:nvPr>
            <p:ph type="body" idx="4"/>
          </p:nvPr>
        </p:nvSpPr>
        <p:spPr>
          <a:xfrm>
            <a:off x="878243" y="2528954"/>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4" name="Google Shape;384;p24"/>
          <p:cNvSpPr txBox="1">
            <a:spLocks noGrp="1"/>
          </p:cNvSpPr>
          <p:nvPr>
            <p:ph type="body" idx="5"/>
          </p:nvPr>
        </p:nvSpPr>
        <p:spPr>
          <a:xfrm>
            <a:off x="878243" y="3005394"/>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5" name="Google Shape;385;p24"/>
          <p:cNvSpPr txBox="1">
            <a:spLocks noGrp="1"/>
          </p:cNvSpPr>
          <p:nvPr>
            <p:ph type="body" idx="6"/>
          </p:nvPr>
        </p:nvSpPr>
        <p:spPr>
          <a:xfrm>
            <a:off x="4359486" y="1572507"/>
            <a:ext cx="2413617" cy="23198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6" name="Google Shape;386;p24"/>
          <p:cNvSpPr txBox="1">
            <a:spLocks noGrp="1"/>
          </p:cNvSpPr>
          <p:nvPr>
            <p:ph type="body" idx="7"/>
          </p:nvPr>
        </p:nvSpPr>
        <p:spPr>
          <a:xfrm>
            <a:off x="4359486" y="1088140"/>
            <a:ext cx="2413617" cy="24188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7" name="Google Shape;387;p24"/>
          <p:cNvSpPr txBox="1">
            <a:spLocks noGrp="1"/>
          </p:cNvSpPr>
          <p:nvPr>
            <p:ph type="body" idx="8"/>
          </p:nvPr>
        </p:nvSpPr>
        <p:spPr>
          <a:xfrm>
            <a:off x="4359486" y="2046971"/>
            <a:ext cx="2413617"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8" name="Google Shape;388;p24"/>
          <p:cNvSpPr txBox="1">
            <a:spLocks noGrp="1"/>
          </p:cNvSpPr>
          <p:nvPr>
            <p:ph type="body" idx="9"/>
          </p:nvPr>
        </p:nvSpPr>
        <p:spPr>
          <a:xfrm>
            <a:off x="4359486" y="2528954"/>
            <a:ext cx="2413617"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9" name="Google Shape;389;p24"/>
          <p:cNvSpPr txBox="1">
            <a:spLocks noGrp="1"/>
          </p:cNvSpPr>
          <p:nvPr>
            <p:ph type="body" idx="13"/>
          </p:nvPr>
        </p:nvSpPr>
        <p:spPr>
          <a:xfrm>
            <a:off x="4359486" y="3005394"/>
            <a:ext cx="2413617"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90" name="Google Shape;390;p2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1" name="Google Shape;391;p2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392" name="Google Shape;392;p24"/>
          <p:cNvPicPr preferRelativeResize="0"/>
          <p:nvPr/>
        </p:nvPicPr>
        <p:blipFill rotWithShape="1">
          <a:blip r:embed="rId2">
            <a:alphaModFix/>
          </a:blip>
          <a:srcRect/>
          <a:stretch/>
        </p:blipFill>
        <p:spPr>
          <a:xfrm>
            <a:off x="420427" y="997235"/>
            <a:ext cx="402337" cy="402337"/>
          </a:xfrm>
          <a:prstGeom prst="rect">
            <a:avLst/>
          </a:prstGeom>
          <a:noFill/>
          <a:ln>
            <a:noFill/>
          </a:ln>
        </p:spPr>
      </p:pic>
      <p:pic>
        <p:nvPicPr>
          <p:cNvPr id="393" name="Google Shape;393;p24"/>
          <p:cNvPicPr preferRelativeResize="0"/>
          <p:nvPr/>
        </p:nvPicPr>
        <p:blipFill rotWithShape="1">
          <a:blip r:embed="rId3">
            <a:alphaModFix/>
          </a:blip>
          <a:srcRect/>
          <a:stretch/>
        </p:blipFill>
        <p:spPr>
          <a:xfrm>
            <a:off x="420427" y="1477425"/>
            <a:ext cx="402337" cy="402337"/>
          </a:xfrm>
          <a:prstGeom prst="rect">
            <a:avLst/>
          </a:prstGeom>
          <a:noFill/>
          <a:ln>
            <a:noFill/>
          </a:ln>
        </p:spPr>
      </p:pic>
      <p:pic>
        <p:nvPicPr>
          <p:cNvPr id="394" name="Google Shape;394;p24"/>
          <p:cNvPicPr preferRelativeResize="0"/>
          <p:nvPr/>
        </p:nvPicPr>
        <p:blipFill rotWithShape="1">
          <a:blip r:embed="rId4">
            <a:alphaModFix/>
          </a:blip>
          <a:srcRect/>
          <a:stretch/>
        </p:blipFill>
        <p:spPr>
          <a:xfrm>
            <a:off x="420427" y="1957209"/>
            <a:ext cx="402337" cy="400051"/>
          </a:xfrm>
          <a:prstGeom prst="rect">
            <a:avLst/>
          </a:prstGeom>
          <a:noFill/>
          <a:ln>
            <a:noFill/>
          </a:ln>
        </p:spPr>
      </p:pic>
      <p:pic>
        <p:nvPicPr>
          <p:cNvPr id="395" name="Google Shape;395;p24"/>
          <p:cNvPicPr preferRelativeResize="0"/>
          <p:nvPr/>
        </p:nvPicPr>
        <p:blipFill rotWithShape="1">
          <a:blip r:embed="rId5">
            <a:alphaModFix/>
          </a:blip>
          <a:srcRect/>
          <a:stretch/>
        </p:blipFill>
        <p:spPr>
          <a:xfrm>
            <a:off x="420427" y="2435552"/>
            <a:ext cx="402337" cy="402337"/>
          </a:xfrm>
          <a:prstGeom prst="rect">
            <a:avLst/>
          </a:prstGeom>
          <a:noFill/>
          <a:ln>
            <a:noFill/>
          </a:ln>
        </p:spPr>
      </p:pic>
      <p:pic>
        <p:nvPicPr>
          <p:cNvPr id="396" name="Google Shape;396;p24"/>
          <p:cNvPicPr preferRelativeResize="0"/>
          <p:nvPr/>
        </p:nvPicPr>
        <p:blipFill rotWithShape="1">
          <a:blip r:embed="rId6">
            <a:alphaModFix/>
          </a:blip>
          <a:srcRect/>
          <a:stretch/>
        </p:blipFill>
        <p:spPr>
          <a:xfrm>
            <a:off x="420426" y="2916182"/>
            <a:ext cx="402337" cy="402337"/>
          </a:xfrm>
          <a:prstGeom prst="rect">
            <a:avLst/>
          </a:prstGeom>
          <a:noFill/>
          <a:ln>
            <a:noFill/>
          </a:ln>
        </p:spPr>
      </p:pic>
      <p:pic>
        <p:nvPicPr>
          <p:cNvPr id="397" name="Google Shape;397;p24"/>
          <p:cNvPicPr preferRelativeResize="0"/>
          <p:nvPr/>
        </p:nvPicPr>
        <p:blipFill rotWithShape="1">
          <a:blip r:embed="rId7">
            <a:alphaModFix/>
          </a:blip>
          <a:srcRect/>
          <a:stretch/>
        </p:blipFill>
        <p:spPr>
          <a:xfrm>
            <a:off x="3874155" y="997235"/>
            <a:ext cx="402337" cy="402337"/>
          </a:xfrm>
          <a:prstGeom prst="rect">
            <a:avLst/>
          </a:prstGeom>
          <a:noFill/>
          <a:ln>
            <a:noFill/>
          </a:ln>
        </p:spPr>
      </p:pic>
      <p:pic>
        <p:nvPicPr>
          <p:cNvPr id="398" name="Google Shape;398;p24"/>
          <p:cNvPicPr preferRelativeResize="0"/>
          <p:nvPr/>
        </p:nvPicPr>
        <p:blipFill rotWithShape="1">
          <a:blip r:embed="rId8">
            <a:alphaModFix/>
          </a:blip>
          <a:srcRect/>
          <a:stretch/>
        </p:blipFill>
        <p:spPr>
          <a:xfrm>
            <a:off x="3874154" y="1477425"/>
            <a:ext cx="402337" cy="402337"/>
          </a:xfrm>
          <a:prstGeom prst="rect">
            <a:avLst/>
          </a:prstGeom>
          <a:noFill/>
          <a:ln>
            <a:noFill/>
          </a:ln>
        </p:spPr>
      </p:pic>
      <p:pic>
        <p:nvPicPr>
          <p:cNvPr id="399" name="Google Shape;399;p24"/>
          <p:cNvPicPr preferRelativeResize="0"/>
          <p:nvPr/>
        </p:nvPicPr>
        <p:blipFill rotWithShape="1">
          <a:blip r:embed="rId9">
            <a:alphaModFix/>
          </a:blip>
          <a:srcRect/>
          <a:stretch/>
        </p:blipFill>
        <p:spPr>
          <a:xfrm>
            <a:off x="3874153" y="1957209"/>
            <a:ext cx="402337" cy="400051"/>
          </a:xfrm>
          <a:prstGeom prst="rect">
            <a:avLst/>
          </a:prstGeom>
          <a:noFill/>
          <a:ln>
            <a:noFill/>
          </a:ln>
        </p:spPr>
      </p:pic>
      <p:pic>
        <p:nvPicPr>
          <p:cNvPr id="400" name="Google Shape;400;p24"/>
          <p:cNvPicPr preferRelativeResize="0"/>
          <p:nvPr/>
        </p:nvPicPr>
        <p:blipFill rotWithShape="1">
          <a:blip r:embed="rId10">
            <a:alphaModFix/>
          </a:blip>
          <a:srcRect/>
          <a:stretch/>
        </p:blipFill>
        <p:spPr>
          <a:xfrm>
            <a:off x="3874153" y="2434706"/>
            <a:ext cx="402337" cy="402337"/>
          </a:xfrm>
          <a:prstGeom prst="rect">
            <a:avLst/>
          </a:prstGeom>
          <a:noFill/>
          <a:ln>
            <a:noFill/>
          </a:ln>
        </p:spPr>
      </p:pic>
      <p:pic>
        <p:nvPicPr>
          <p:cNvPr id="401" name="Google Shape;401;p24"/>
          <p:cNvPicPr preferRelativeResize="0"/>
          <p:nvPr/>
        </p:nvPicPr>
        <p:blipFill rotWithShape="1">
          <a:blip r:embed="rId11">
            <a:alphaModFix/>
          </a:blip>
          <a:srcRect/>
          <a:stretch/>
        </p:blipFill>
        <p:spPr>
          <a:xfrm>
            <a:off x="3874153" y="2914489"/>
            <a:ext cx="402337" cy="402337"/>
          </a:xfrm>
          <a:prstGeom prst="rect">
            <a:avLst/>
          </a:prstGeom>
          <a:noFill/>
          <a:ln>
            <a:noFill/>
          </a:ln>
        </p:spPr>
      </p:pic>
      <p:sp>
        <p:nvSpPr>
          <p:cNvPr id="402" name="Google Shape;402;p24"/>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03" name="Google Shape;403;p24"/>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404" name="Google Shape;404;p24"/>
          <p:cNvPicPr preferRelativeResize="0"/>
          <p:nvPr/>
        </p:nvPicPr>
        <p:blipFill rotWithShape="1">
          <a:blip r:embed="rId1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pos="3878">
          <p15:clr>
            <a:srgbClr val="FBAE40"/>
          </p15:clr>
        </p15:guide>
        <p15:guide id="2" pos="397">
          <p15:clr>
            <a:srgbClr val="FBAE40"/>
          </p15:clr>
        </p15:guide>
        <p15:guide id="3" orient="horz" pos="378">
          <p15:clr>
            <a:srgbClr val="FBAE40"/>
          </p15:clr>
        </p15:guide>
        <p15:guide id="4" orient="horz" pos="923">
          <p15:clr>
            <a:srgbClr val="FBAE40"/>
          </p15:clr>
        </p15:guide>
        <p15:guide id="5" pos="1638">
          <p15:clr>
            <a:srgbClr val="FBAE40"/>
          </p15:clr>
        </p15:guide>
        <p15:guide id="6" pos="3578">
          <p15:clr>
            <a:srgbClr val="FBAE40"/>
          </p15:clr>
        </p15:guide>
        <p15:guide id="7" orient="horz" pos="1393">
          <p15:clr>
            <a:srgbClr val="FBAE40"/>
          </p15:clr>
        </p15:guide>
        <p15:guide id="8" pos="1877">
          <p15:clr>
            <a:srgbClr val="FBAE40"/>
          </p15:clr>
        </p15:guide>
        <p15:guide id="9" pos="1928">
          <p15:clr>
            <a:srgbClr val="FBAE40"/>
          </p15:clr>
        </p15:guide>
        <p15:guide id="10" pos="383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5_Section Header">
  <p:cSld name="5_Section Header">
    <p:spTree>
      <p:nvGrpSpPr>
        <p:cNvPr id="1" name="Shape 405"/>
        <p:cNvGrpSpPr/>
        <p:nvPr/>
      </p:nvGrpSpPr>
      <p:grpSpPr>
        <a:xfrm>
          <a:off x="0" y="0"/>
          <a:ext cx="0" cy="0"/>
          <a:chOff x="0" y="0"/>
          <a:chExt cx="0" cy="0"/>
        </a:xfrm>
      </p:grpSpPr>
      <p:sp>
        <p:nvSpPr>
          <p:cNvPr id="406" name="Google Shape;406;p25"/>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07" name="Google Shape;407;p25"/>
          <p:cNvSpPr/>
          <p:nvPr/>
        </p:nvSpPr>
        <p:spPr>
          <a:xfrm>
            <a:off x="629841" y="2556933"/>
            <a:ext cx="7891859" cy="826623"/>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grpSp>
        <p:nvGrpSpPr>
          <p:cNvPr id="408" name="Google Shape;408;p25"/>
          <p:cNvGrpSpPr/>
          <p:nvPr/>
        </p:nvGrpSpPr>
        <p:grpSpPr>
          <a:xfrm>
            <a:off x="994787" y="3020755"/>
            <a:ext cx="775019" cy="174751"/>
            <a:chOff x="1326382" y="4041646"/>
            <a:chExt cx="2597497" cy="653143"/>
          </a:xfrm>
        </p:grpSpPr>
        <p:sp>
          <p:nvSpPr>
            <p:cNvPr id="409" name="Google Shape;409;p25"/>
            <p:cNvSpPr/>
            <p:nvPr/>
          </p:nvSpPr>
          <p:spPr>
            <a:xfrm>
              <a:off x="1326382"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10" name="Google Shape;410;p25"/>
            <p:cNvSpPr/>
            <p:nvPr/>
          </p:nvSpPr>
          <p:spPr>
            <a:xfrm>
              <a:off x="1974500"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11" name="Google Shape;411;p25"/>
            <p:cNvSpPr/>
            <p:nvPr/>
          </p:nvSpPr>
          <p:spPr>
            <a:xfrm>
              <a:off x="2622617"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12" name="Google Shape;412;p25"/>
            <p:cNvSpPr/>
            <p:nvPr/>
          </p:nvSpPr>
          <p:spPr>
            <a:xfrm>
              <a:off x="3270737" y="4041646"/>
              <a:ext cx="653142"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13" name="Google Shape;413;p25"/>
            <p:cNvSpPr/>
            <p:nvPr/>
          </p:nvSpPr>
          <p:spPr>
            <a:xfrm>
              <a:off x="3597306" y="4041650"/>
              <a:ext cx="326569" cy="653139"/>
            </a:xfrm>
            <a:custGeom>
              <a:avLst/>
              <a:gdLst/>
              <a:ahLst/>
              <a:cxnLst/>
              <a:rect l="l" t="t" r="r" b="b"/>
              <a:pathLst>
                <a:path w="326570" h="653141" extrusionOk="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grpSp>
      <p:sp>
        <p:nvSpPr>
          <p:cNvPr id="414" name="Google Shape;414;p25"/>
          <p:cNvSpPr txBox="1">
            <a:spLocks noGrp="1"/>
          </p:cNvSpPr>
          <p:nvPr>
            <p:ph type="body" idx="1"/>
          </p:nvPr>
        </p:nvSpPr>
        <p:spPr>
          <a:xfrm>
            <a:off x="1029406" y="2721203"/>
            <a:ext cx="846528" cy="2490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350"/>
              <a:buFont typeface="Arial"/>
              <a:buNone/>
              <a:defRPr sz="13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15" name="Google Shape;415;p25"/>
          <p:cNvSpPr txBox="1">
            <a:spLocks noGrp="1"/>
          </p:cNvSpPr>
          <p:nvPr>
            <p:ph type="body" idx="2"/>
          </p:nvPr>
        </p:nvSpPr>
        <p:spPr>
          <a:xfrm>
            <a:off x="1921844" y="3016014"/>
            <a:ext cx="946585" cy="1842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16" name="Google Shape;416;p25"/>
          <p:cNvSpPr txBox="1">
            <a:spLocks noGrp="1"/>
          </p:cNvSpPr>
          <p:nvPr>
            <p:ph type="body" idx="3"/>
          </p:nvPr>
        </p:nvSpPr>
        <p:spPr>
          <a:xfrm>
            <a:off x="2868429" y="3714682"/>
            <a:ext cx="2471738" cy="13121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17" name="Google Shape;417;p25"/>
          <p:cNvSpPr txBox="1">
            <a:spLocks noGrp="1"/>
          </p:cNvSpPr>
          <p:nvPr>
            <p:ph type="dt" idx="10"/>
          </p:nvPr>
        </p:nvSpPr>
        <p:spPr>
          <a:xfrm>
            <a:off x="636742"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8" name="Google Shape;418;p25"/>
          <p:cNvSpPr txBox="1">
            <a:spLocks noGrp="1"/>
          </p:cNvSpPr>
          <p:nvPr>
            <p:ph type="sldNum" idx="12"/>
          </p:nvPr>
        </p:nvSpPr>
        <p:spPr>
          <a:xfrm>
            <a:off x="6466042"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419" name="Google Shape;419;p25"/>
          <p:cNvPicPr preferRelativeResize="0"/>
          <p:nvPr/>
        </p:nvPicPr>
        <p:blipFill rotWithShape="1">
          <a:blip r:embed="rId2">
            <a:alphaModFix/>
          </a:blip>
          <a:srcRect/>
          <a:stretch/>
        </p:blipFill>
        <p:spPr>
          <a:xfrm>
            <a:off x="7611920" y="303610"/>
            <a:ext cx="909780" cy="242888"/>
          </a:xfrm>
          <a:prstGeom prst="rect">
            <a:avLst/>
          </a:prstGeom>
          <a:noFill/>
          <a:ln>
            <a:noFill/>
          </a:ln>
        </p:spPr>
      </p:pic>
      <p:sp>
        <p:nvSpPr>
          <p:cNvPr id="420" name="Google Shape;420;p25"/>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21" name="Google Shape;421;p25"/>
          <p:cNvSpPr/>
          <p:nvPr/>
        </p:nvSpPr>
        <p:spPr>
          <a:xfrm>
            <a:off x="629841" y="2535239"/>
            <a:ext cx="7939088" cy="848318"/>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grpSp>
        <p:nvGrpSpPr>
          <p:cNvPr id="422" name="Google Shape;422;p25"/>
          <p:cNvGrpSpPr/>
          <p:nvPr/>
        </p:nvGrpSpPr>
        <p:grpSpPr>
          <a:xfrm>
            <a:off x="923664" y="3020755"/>
            <a:ext cx="775019" cy="174751"/>
            <a:chOff x="1326382" y="4041646"/>
            <a:chExt cx="2597497" cy="653143"/>
          </a:xfrm>
        </p:grpSpPr>
        <p:sp>
          <p:nvSpPr>
            <p:cNvPr id="423" name="Google Shape;423;p25"/>
            <p:cNvSpPr/>
            <p:nvPr/>
          </p:nvSpPr>
          <p:spPr>
            <a:xfrm>
              <a:off x="1326382"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24" name="Google Shape;424;p25"/>
            <p:cNvSpPr/>
            <p:nvPr/>
          </p:nvSpPr>
          <p:spPr>
            <a:xfrm>
              <a:off x="1974500"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25" name="Google Shape;425;p25"/>
            <p:cNvSpPr/>
            <p:nvPr/>
          </p:nvSpPr>
          <p:spPr>
            <a:xfrm>
              <a:off x="2622617"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26" name="Google Shape;426;p25"/>
            <p:cNvSpPr/>
            <p:nvPr/>
          </p:nvSpPr>
          <p:spPr>
            <a:xfrm>
              <a:off x="3270737" y="4041646"/>
              <a:ext cx="653142"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27" name="Google Shape;427;p25"/>
            <p:cNvSpPr/>
            <p:nvPr/>
          </p:nvSpPr>
          <p:spPr>
            <a:xfrm>
              <a:off x="3597306" y="4041650"/>
              <a:ext cx="326569" cy="653139"/>
            </a:xfrm>
            <a:custGeom>
              <a:avLst/>
              <a:gdLst/>
              <a:ahLst/>
              <a:cxnLst/>
              <a:rect l="l" t="t" r="r" b="b"/>
              <a:pathLst>
                <a:path w="326570" h="653141" extrusionOk="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grpSp>
      <p:sp>
        <p:nvSpPr>
          <p:cNvPr id="428" name="Google Shape;428;p25"/>
          <p:cNvSpPr txBox="1">
            <a:spLocks noGrp="1"/>
          </p:cNvSpPr>
          <p:nvPr>
            <p:ph type="body" idx="4"/>
          </p:nvPr>
        </p:nvSpPr>
        <p:spPr>
          <a:xfrm>
            <a:off x="958283" y="2721203"/>
            <a:ext cx="846528" cy="2490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350"/>
              <a:buFont typeface="Arial"/>
              <a:buNone/>
              <a:defRPr sz="13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29" name="Google Shape;429;p25"/>
          <p:cNvSpPr txBox="1">
            <a:spLocks noGrp="1"/>
          </p:cNvSpPr>
          <p:nvPr>
            <p:ph type="body" idx="5"/>
          </p:nvPr>
        </p:nvSpPr>
        <p:spPr>
          <a:xfrm>
            <a:off x="1850721" y="3016014"/>
            <a:ext cx="946585" cy="1842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30" name="Google Shape;430;p25"/>
          <p:cNvSpPr txBox="1">
            <a:spLocks noGrp="1"/>
          </p:cNvSpPr>
          <p:nvPr>
            <p:ph type="title"/>
          </p:nvPr>
        </p:nvSpPr>
        <p:spPr>
          <a:xfrm>
            <a:off x="630238" y="600075"/>
            <a:ext cx="6246812" cy="44397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431" name="Google Shape;431;p25"/>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78">
          <p15:clr>
            <a:srgbClr val="FBAE40"/>
          </p15:clr>
        </p15:guide>
        <p15:guide id="2" orient="horz" pos="2210">
          <p15:clr>
            <a:srgbClr val="FBAE40"/>
          </p15:clr>
        </p15:guide>
        <p15:guide id="3" orient="horz" pos="2130">
          <p15:clr>
            <a:srgbClr val="FBAE40"/>
          </p15:clr>
        </p15:guide>
        <p15:guide id="4" orient="horz" pos="1597">
          <p15:clr>
            <a:srgbClr val="FBAE40"/>
          </p15:clr>
        </p15:guide>
        <p15:guide id="5" orient="horz" pos="2641">
          <p15:clr>
            <a:srgbClr val="FBAE40"/>
          </p15:clr>
        </p15:guide>
        <p15:guide id="6" pos="1134">
          <p15:clr>
            <a:srgbClr val="FBAE40"/>
          </p15:clr>
        </p15:guide>
        <p15:guide id="7" pos="433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Title and TImeline Infographic">
  <p:cSld name="Title and TImeline Infographic">
    <p:spTree>
      <p:nvGrpSpPr>
        <p:cNvPr id="1" name="Shape 432"/>
        <p:cNvGrpSpPr/>
        <p:nvPr/>
      </p:nvGrpSpPr>
      <p:grpSpPr>
        <a:xfrm>
          <a:off x="0" y="0"/>
          <a:ext cx="0" cy="0"/>
          <a:chOff x="0" y="0"/>
          <a:chExt cx="0" cy="0"/>
        </a:xfrm>
      </p:grpSpPr>
      <p:sp>
        <p:nvSpPr>
          <p:cNvPr id="433" name="Google Shape;433;p2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4" name="Google Shape;434;p2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435" name="Google Shape;435;p26"/>
          <p:cNvPicPr preferRelativeResize="0"/>
          <p:nvPr/>
        </p:nvPicPr>
        <p:blipFill rotWithShape="1">
          <a:blip r:embed="rId2">
            <a:alphaModFix/>
          </a:blip>
          <a:srcRect/>
          <a:stretch/>
        </p:blipFill>
        <p:spPr>
          <a:xfrm rot="10800000" flipH="1">
            <a:off x="632499" y="2973622"/>
            <a:ext cx="7691174" cy="667936"/>
          </a:xfrm>
          <a:prstGeom prst="rect">
            <a:avLst/>
          </a:prstGeom>
          <a:noFill/>
          <a:ln>
            <a:noFill/>
          </a:ln>
        </p:spPr>
      </p:pic>
      <p:sp>
        <p:nvSpPr>
          <p:cNvPr id="436" name="Google Shape;436;p26"/>
          <p:cNvSpPr txBox="1">
            <a:spLocks noGrp="1"/>
          </p:cNvSpPr>
          <p:nvPr>
            <p:ph type="body" idx="1"/>
          </p:nvPr>
        </p:nvSpPr>
        <p:spPr>
          <a:xfrm>
            <a:off x="991750"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2000"/>
              <a:buFont typeface="Arial"/>
              <a:buNone/>
              <a:defRPr sz="20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37" name="Google Shape;437;p26"/>
          <p:cNvSpPr txBox="1">
            <a:spLocks noGrp="1"/>
          </p:cNvSpPr>
          <p:nvPr>
            <p:ph type="body" idx="2"/>
          </p:nvPr>
        </p:nvSpPr>
        <p:spPr>
          <a:xfrm>
            <a:off x="991750"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100"/>
              <a:buFont typeface="Arial"/>
              <a:buNone/>
              <a:defRPr sz="11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38" name="Google Shape;438;p26"/>
          <p:cNvSpPr txBox="1">
            <a:spLocks noGrp="1"/>
          </p:cNvSpPr>
          <p:nvPr>
            <p:ph type="body" idx="3"/>
          </p:nvPr>
        </p:nvSpPr>
        <p:spPr>
          <a:xfrm>
            <a:off x="991750"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39" name="Google Shape;439;p26"/>
          <p:cNvSpPr txBox="1">
            <a:spLocks noGrp="1"/>
          </p:cNvSpPr>
          <p:nvPr>
            <p:ph type="body" idx="4"/>
          </p:nvPr>
        </p:nvSpPr>
        <p:spPr>
          <a:xfrm>
            <a:off x="2440487"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0" name="Google Shape;440;p26"/>
          <p:cNvSpPr txBox="1">
            <a:spLocks noGrp="1"/>
          </p:cNvSpPr>
          <p:nvPr>
            <p:ph type="body" idx="5"/>
          </p:nvPr>
        </p:nvSpPr>
        <p:spPr>
          <a:xfrm>
            <a:off x="2440487"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100"/>
              <a:buFont typeface="Arial"/>
              <a:buNone/>
              <a:defRPr sz="11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1" name="Google Shape;441;p26"/>
          <p:cNvSpPr txBox="1">
            <a:spLocks noGrp="1"/>
          </p:cNvSpPr>
          <p:nvPr>
            <p:ph type="body" idx="6"/>
          </p:nvPr>
        </p:nvSpPr>
        <p:spPr>
          <a:xfrm>
            <a:off x="2440487"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2" name="Google Shape;442;p26"/>
          <p:cNvSpPr txBox="1">
            <a:spLocks noGrp="1"/>
          </p:cNvSpPr>
          <p:nvPr>
            <p:ph type="body" idx="7"/>
          </p:nvPr>
        </p:nvSpPr>
        <p:spPr>
          <a:xfrm>
            <a:off x="3892297"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2000"/>
              <a:buFont typeface="Arial"/>
              <a:buNone/>
              <a:defRPr sz="20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3" name="Google Shape;443;p26"/>
          <p:cNvSpPr txBox="1">
            <a:spLocks noGrp="1"/>
          </p:cNvSpPr>
          <p:nvPr>
            <p:ph type="body" idx="8"/>
          </p:nvPr>
        </p:nvSpPr>
        <p:spPr>
          <a:xfrm>
            <a:off x="3892297"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100"/>
              <a:buFont typeface="Arial"/>
              <a:buNone/>
              <a:defRPr sz="11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4" name="Google Shape;444;p26"/>
          <p:cNvSpPr txBox="1">
            <a:spLocks noGrp="1"/>
          </p:cNvSpPr>
          <p:nvPr>
            <p:ph type="body" idx="9"/>
          </p:nvPr>
        </p:nvSpPr>
        <p:spPr>
          <a:xfrm>
            <a:off x="3892297"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5" name="Google Shape;445;p26"/>
          <p:cNvSpPr txBox="1">
            <a:spLocks noGrp="1"/>
          </p:cNvSpPr>
          <p:nvPr>
            <p:ph type="body" idx="13"/>
          </p:nvPr>
        </p:nvSpPr>
        <p:spPr>
          <a:xfrm>
            <a:off x="5326899"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CCCCCC"/>
              </a:buClr>
              <a:buSzPts val="2000"/>
              <a:buFont typeface="Arial"/>
              <a:buNone/>
              <a:defRPr sz="20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6" name="Google Shape;446;p26"/>
          <p:cNvSpPr txBox="1">
            <a:spLocks noGrp="1"/>
          </p:cNvSpPr>
          <p:nvPr>
            <p:ph type="body" idx="14"/>
          </p:nvPr>
        </p:nvSpPr>
        <p:spPr>
          <a:xfrm>
            <a:off x="5326899"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CCCCCC"/>
              </a:buClr>
              <a:buSzPts val="1100"/>
              <a:buFont typeface="Arial"/>
              <a:buNone/>
              <a:defRPr sz="11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7" name="Google Shape;447;p26"/>
          <p:cNvSpPr txBox="1">
            <a:spLocks noGrp="1"/>
          </p:cNvSpPr>
          <p:nvPr>
            <p:ph type="body" idx="15"/>
          </p:nvPr>
        </p:nvSpPr>
        <p:spPr>
          <a:xfrm>
            <a:off x="5326899"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8" name="Google Shape;448;p26"/>
          <p:cNvSpPr txBox="1">
            <a:spLocks noGrp="1"/>
          </p:cNvSpPr>
          <p:nvPr>
            <p:ph type="body" idx="16"/>
          </p:nvPr>
        </p:nvSpPr>
        <p:spPr>
          <a:xfrm>
            <a:off x="6735161"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9" name="Google Shape;449;p26"/>
          <p:cNvSpPr txBox="1">
            <a:spLocks noGrp="1"/>
          </p:cNvSpPr>
          <p:nvPr>
            <p:ph type="body" idx="17"/>
          </p:nvPr>
        </p:nvSpPr>
        <p:spPr>
          <a:xfrm>
            <a:off x="6735161"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100"/>
              <a:buFont typeface="Arial"/>
              <a:buNone/>
              <a:defRPr sz="11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50" name="Google Shape;450;p26"/>
          <p:cNvSpPr txBox="1">
            <a:spLocks noGrp="1"/>
          </p:cNvSpPr>
          <p:nvPr>
            <p:ph type="body" idx="18"/>
          </p:nvPr>
        </p:nvSpPr>
        <p:spPr>
          <a:xfrm>
            <a:off x="6735161"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51" name="Google Shape;451;p26"/>
          <p:cNvSpPr txBox="1">
            <a:spLocks noGrp="1"/>
          </p:cNvSpPr>
          <p:nvPr>
            <p:ph type="body" idx="19"/>
          </p:nvPr>
        </p:nvSpPr>
        <p:spPr>
          <a:xfrm>
            <a:off x="904066" y="3531649"/>
            <a:ext cx="1324840"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600"/>
              <a:buFont typeface="Arial"/>
              <a:buNone/>
              <a:defRPr sz="16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52" name="Google Shape;452;p26"/>
          <p:cNvSpPr txBox="1">
            <a:spLocks noGrp="1"/>
          </p:cNvSpPr>
          <p:nvPr>
            <p:ph type="body" idx="20"/>
          </p:nvPr>
        </p:nvSpPr>
        <p:spPr>
          <a:xfrm>
            <a:off x="2352802" y="3531649"/>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600"/>
              <a:buFont typeface="Arial"/>
              <a:buNone/>
              <a:defRPr sz="16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53" name="Google Shape;453;p26"/>
          <p:cNvSpPr txBox="1">
            <a:spLocks noGrp="1"/>
          </p:cNvSpPr>
          <p:nvPr>
            <p:ph type="body" idx="21"/>
          </p:nvPr>
        </p:nvSpPr>
        <p:spPr>
          <a:xfrm>
            <a:off x="3829621" y="3531648"/>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600"/>
              <a:buFont typeface="Arial"/>
              <a:buNone/>
              <a:defRPr sz="16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54" name="Google Shape;454;p26"/>
          <p:cNvSpPr txBox="1">
            <a:spLocks noGrp="1"/>
          </p:cNvSpPr>
          <p:nvPr>
            <p:ph type="body" idx="22"/>
          </p:nvPr>
        </p:nvSpPr>
        <p:spPr>
          <a:xfrm>
            <a:off x="5306440" y="3531648"/>
            <a:ext cx="1324840"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600"/>
              <a:buFont typeface="Arial"/>
              <a:buNone/>
              <a:defRPr sz="16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55" name="Google Shape;455;p26"/>
          <p:cNvSpPr txBox="1">
            <a:spLocks noGrp="1"/>
          </p:cNvSpPr>
          <p:nvPr>
            <p:ph type="body" idx="23"/>
          </p:nvPr>
        </p:nvSpPr>
        <p:spPr>
          <a:xfrm>
            <a:off x="6755176" y="3531647"/>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600"/>
              <a:buFont typeface="Arial"/>
              <a:buNone/>
              <a:defRPr sz="16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456" name="Google Shape;456;p26"/>
          <p:cNvPicPr preferRelativeResize="0"/>
          <p:nvPr/>
        </p:nvPicPr>
        <p:blipFill rotWithShape="1">
          <a:blip r:embed="rId2">
            <a:alphaModFix/>
          </a:blip>
          <a:srcRect/>
          <a:stretch/>
        </p:blipFill>
        <p:spPr>
          <a:xfrm rot="10800000" flipH="1">
            <a:off x="632499" y="2973622"/>
            <a:ext cx="7691174" cy="667936"/>
          </a:xfrm>
          <a:prstGeom prst="rect">
            <a:avLst/>
          </a:prstGeom>
          <a:noFill/>
          <a:ln>
            <a:noFill/>
          </a:ln>
        </p:spPr>
      </p:pic>
      <p:sp>
        <p:nvSpPr>
          <p:cNvPr id="457" name="Google Shape;457;p26"/>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58" name="Google Shape;458;p26"/>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459" name="Google Shape;459;p26"/>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Doughnut Chart">
  <p:cSld name="Title and Doughnut Chart">
    <p:spTree>
      <p:nvGrpSpPr>
        <p:cNvPr id="1" name="Shape 460"/>
        <p:cNvGrpSpPr/>
        <p:nvPr/>
      </p:nvGrpSpPr>
      <p:grpSpPr>
        <a:xfrm>
          <a:off x="0" y="0"/>
          <a:ext cx="0" cy="0"/>
          <a:chOff x="0" y="0"/>
          <a:chExt cx="0" cy="0"/>
        </a:xfrm>
      </p:grpSpPr>
      <p:sp>
        <p:nvSpPr>
          <p:cNvPr id="461" name="Google Shape;461;p2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2" name="Google Shape;462;p2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
        <p:nvSpPr>
          <p:cNvPr id="463" name="Google Shape;463;p27"/>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64" name="Google Shape;464;p27"/>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465" name="Google Shape;465;p27"/>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Line Chart">
  <p:cSld name="Title and Line Chart">
    <p:spTree>
      <p:nvGrpSpPr>
        <p:cNvPr id="1" name="Shape 466"/>
        <p:cNvGrpSpPr/>
        <p:nvPr/>
      </p:nvGrpSpPr>
      <p:grpSpPr>
        <a:xfrm>
          <a:off x="0" y="0"/>
          <a:ext cx="0" cy="0"/>
          <a:chOff x="0" y="0"/>
          <a:chExt cx="0" cy="0"/>
        </a:xfrm>
      </p:grpSpPr>
      <p:sp>
        <p:nvSpPr>
          <p:cNvPr id="467" name="Google Shape;467;p2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8" name="Google Shape;468;p2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
        <p:nvSpPr>
          <p:cNvPr id="469" name="Google Shape;469;p28"/>
          <p:cNvSpPr/>
          <p:nvPr/>
        </p:nvSpPr>
        <p:spPr>
          <a:xfrm>
            <a:off x="3170379" y="4105875"/>
            <a:ext cx="1512168" cy="41909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0" name="Google Shape;470;p28"/>
          <p:cNvPicPr preferRelativeResize="0"/>
          <p:nvPr/>
        </p:nvPicPr>
        <p:blipFill rotWithShape="1">
          <a:blip r:embed="rId2">
            <a:alphaModFix/>
          </a:blip>
          <a:srcRect/>
          <a:stretch/>
        </p:blipFill>
        <p:spPr>
          <a:xfrm>
            <a:off x="5176215" y="3284258"/>
            <a:ext cx="1319792" cy="422726"/>
          </a:xfrm>
          <a:prstGeom prst="rect">
            <a:avLst/>
          </a:prstGeom>
          <a:noFill/>
          <a:ln>
            <a:noFill/>
          </a:ln>
        </p:spPr>
      </p:pic>
      <p:pic>
        <p:nvPicPr>
          <p:cNvPr id="471" name="Google Shape;471;p28"/>
          <p:cNvPicPr preferRelativeResize="0"/>
          <p:nvPr/>
        </p:nvPicPr>
        <p:blipFill rotWithShape="1">
          <a:blip r:embed="rId3">
            <a:alphaModFix/>
          </a:blip>
          <a:srcRect/>
          <a:stretch/>
        </p:blipFill>
        <p:spPr>
          <a:xfrm>
            <a:off x="6609469" y="3232411"/>
            <a:ext cx="1333750" cy="431988"/>
          </a:xfrm>
          <a:prstGeom prst="rect">
            <a:avLst/>
          </a:prstGeom>
          <a:noFill/>
          <a:ln>
            <a:noFill/>
          </a:ln>
        </p:spPr>
      </p:pic>
      <p:sp>
        <p:nvSpPr>
          <p:cNvPr id="472" name="Google Shape;472;p28"/>
          <p:cNvSpPr txBox="1">
            <a:spLocks noGrp="1"/>
          </p:cNvSpPr>
          <p:nvPr>
            <p:ph type="body" idx="1"/>
          </p:nvPr>
        </p:nvSpPr>
        <p:spPr>
          <a:xfrm>
            <a:off x="630238" y="1600199"/>
            <a:ext cx="3182128" cy="300672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73" name="Google Shape;473;p28"/>
          <p:cNvSpPr txBox="1">
            <a:spLocks noGrp="1"/>
          </p:cNvSpPr>
          <p:nvPr>
            <p:ph type="body" idx="2"/>
          </p:nvPr>
        </p:nvSpPr>
        <p:spPr>
          <a:xfrm>
            <a:off x="5306779" y="3059187"/>
            <a:ext cx="671653" cy="35078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74" name="Google Shape;474;p28"/>
          <p:cNvSpPr txBox="1">
            <a:spLocks noGrp="1"/>
          </p:cNvSpPr>
          <p:nvPr>
            <p:ph type="body" idx="3"/>
          </p:nvPr>
        </p:nvSpPr>
        <p:spPr>
          <a:xfrm>
            <a:off x="6894111" y="3052728"/>
            <a:ext cx="671653" cy="3250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CCCCCC"/>
              </a:buClr>
              <a:buSzPts val="2000"/>
              <a:buFont typeface="Arial"/>
              <a:buNone/>
              <a:defRPr sz="20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75" name="Google Shape;475;p28"/>
          <p:cNvSpPr txBox="1">
            <a:spLocks noGrp="1"/>
          </p:cNvSpPr>
          <p:nvPr>
            <p:ph type="body" idx="4"/>
          </p:nvPr>
        </p:nvSpPr>
        <p:spPr>
          <a:xfrm>
            <a:off x="5306778" y="3559464"/>
            <a:ext cx="1077979" cy="21259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1200"/>
              <a:buFont typeface="Arial"/>
              <a:buNone/>
              <a:defRPr sz="12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76" name="Google Shape;476;p28"/>
          <p:cNvSpPr txBox="1">
            <a:spLocks noGrp="1"/>
          </p:cNvSpPr>
          <p:nvPr>
            <p:ph type="body" idx="5"/>
          </p:nvPr>
        </p:nvSpPr>
        <p:spPr>
          <a:xfrm>
            <a:off x="5299344" y="3813792"/>
            <a:ext cx="1077979" cy="79914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Arial"/>
              <a:buNone/>
              <a:defRPr sz="10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77" name="Google Shape;477;p28"/>
          <p:cNvSpPr txBox="1">
            <a:spLocks noGrp="1"/>
          </p:cNvSpPr>
          <p:nvPr>
            <p:ph type="body" idx="6"/>
          </p:nvPr>
        </p:nvSpPr>
        <p:spPr>
          <a:xfrm>
            <a:off x="6890089" y="3559464"/>
            <a:ext cx="1077979" cy="21259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1200"/>
              <a:buFont typeface="Arial"/>
              <a:buNone/>
              <a:defRPr sz="12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78" name="Google Shape;478;p28"/>
          <p:cNvSpPr txBox="1">
            <a:spLocks noGrp="1"/>
          </p:cNvSpPr>
          <p:nvPr>
            <p:ph type="body" idx="7"/>
          </p:nvPr>
        </p:nvSpPr>
        <p:spPr>
          <a:xfrm>
            <a:off x="6882655" y="3813792"/>
            <a:ext cx="1077979" cy="79914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Arial"/>
              <a:buNone/>
              <a:defRPr sz="10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79" name="Google Shape;479;p28"/>
          <p:cNvSpPr>
            <a:spLocks noGrp="1"/>
          </p:cNvSpPr>
          <p:nvPr>
            <p:ph type="chart" idx="8"/>
          </p:nvPr>
        </p:nvSpPr>
        <p:spPr>
          <a:xfrm>
            <a:off x="5295900" y="1600200"/>
            <a:ext cx="3225800" cy="133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80" name="Google Shape;480;p28"/>
          <p:cNvSpPr/>
          <p:nvPr/>
        </p:nvSpPr>
        <p:spPr>
          <a:xfrm>
            <a:off x="3170379" y="4105875"/>
            <a:ext cx="1512168" cy="41909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1" name="Google Shape;481;p28"/>
          <p:cNvPicPr preferRelativeResize="0"/>
          <p:nvPr/>
        </p:nvPicPr>
        <p:blipFill rotWithShape="1">
          <a:blip r:embed="rId2">
            <a:alphaModFix/>
          </a:blip>
          <a:srcRect/>
          <a:stretch/>
        </p:blipFill>
        <p:spPr>
          <a:xfrm>
            <a:off x="5176215" y="3284258"/>
            <a:ext cx="1319792" cy="422726"/>
          </a:xfrm>
          <a:prstGeom prst="rect">
            <a:avLst/>
          </a:prstGeom>
          <a:noFill/>
          <a:ln>
            <a:noFill/>
          </a:ln>
        </p:spPr>
      </p:pic>
      <p:pic>
        <p:nvPicPr>
          <p:cNvPr id="482" name="Google Shape;482;p28"/>
          <p:cNvPicPr preferRelativeResize="0"/>
          <p:nvPr/>
        </p:nvPicPr>
        <p:blipFill rotWithShape="1">
          <a:blip r:embed="rId3">
            <a:alphaModFix/>
          </a:blip>
          <a:srcRect/>
          <a:stretch/>
        </p:blipFill>
        <p:spPr>
          <a:xfrm>
            <a:off x="6609469" y="3232411"/>
            <a:ext cx="1333750" cy="431988"/>
          </a:xfrm>
          <a:prstGeom prst="rect">
            <a:avLst/>
          </a:prstGeom>
          <a:noFill/>
          <a:ln>
            <a:noFill/>
          </a:ln>
        </p:spPr>
      </p:pic>
      <p:sp>
        <p:nvSpPr>
          <p:cNvPr id="483" name="Google Shape;483;p28"/>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84" name="Google Shape;484;p28"/>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485" name="Google Shape;485;p28"/>
          <p:cNvPicPr preferRelativeResize="0"/>
          <p:nvPr/>
        </p:nvPicPr>
        <p:blipFill rotWithShape="1">
          <a:blip r:embed="rId4">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orient="horz" pos="1008">
          <p15:clr>
            <a:srgbClr val="FBAE40"/>
          </p15:clr>
        </p15:guide>
        <p15:guide id="3" orient="horz" pos="2754">
          <p15:clr>
            <a:srgbClr val="FBAE40"/>
          </p15:clr>
        </p15:guide>
        <p15:guide id="4" pos="240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Doughnut Chart 2">
  <p:cSld name="Title and Doughnut Chart 2">
    <p:spTree>
      <p:nvGrpSpPr>
        <p:cNvPr id="1" name="Shape 486"/>
        <p:cNvGrpSpPr/>
        <p:nvPr/>
      </p:nvGrpSpPr>
      <p:grpSpPr>
        <a:xfrm>
          <a:off x="0" y="0"/>
          <a:ext cx="0" cy="0"/>
          <a:chOff x="0" y="0"/>
          <a:chExt cx="0" cy="0"/>
        </a:xfrm>
      </p:grpSpPr>
      <p:sp>
        <p:nvSpPr>
          <p:cNvPr id="487" name="Google Shape;487;p2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8" name="Google Shape;488;p2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489" name="Google Shape;489;p29"/>
          <p:cNvPicPr preferRelativeResize="0"/>
          <p:nvPr/>
        </p:nvPicPr>
        <p:blipFill rotWithShape="1">
          <a:blip r:embed="rId2">
            <a:alphaModFix/>
          </a:blip>
          <a:srcRect/>
          <a:stretch/>
        </p:blipFill>
        <p:spPr>
          <a:xfrm>
            <a:off x="1960619" y="1967641"/>
            <a:ext cx="2754306" cy="1408988"/>
          </a:xfrm>
          <a:prstGeom prst="rect">
            <a:avLst/>
          </a:prstGeom>
          <a:noFill/>
          <a:ln>
            <a:noFill/>
          </a:ln>
        </p:spPr>
      </p:pic>
      <p:pic>
        <p:nvPicPr>
          <p:cNvPr id="490" name="Google Shape;490;p29"/>
          <p:cNvPicPr preferRelativeResize="0"/>
          <p:nvPr/>
        </p:nvPicPr>
        <p:blipFill rotWithShape="1">
          <a:blip r:embed="rId3">
            <a:alphaModFix/>
          </a:blip>
          <a:srcRect/>
          <a:stretch/>
        </p:blipFill>
        <p:spPr>
          <a:xfrm>
            <a:off x="880659" y="1705476"/>
            <a:ext cx="4222864" cy="2160240"/>
          </a:xfrm>
          <a:prstGeom prst="rect">
            <a:avLst/>
          </a:prstGeom>
          <a:noFill/>
          <a:ln>
            <a:noFill/>
          </a:ln>
        </p:spPr>
      </p:pic>
      <p:pic>
        <p:nvPicPr>
          <p:cNvPr id="491" name="Google Shape;491;p29"/>
          <p:cNvPicPr preferRelativeResize="0"/>
          <p:nvPr/>
        </p:nvPicPr>
        <p:blipFill rotWithShape="1">
          <a:blip r:embed="rId4">
            <a:alphaModFix/>
          </a:blip>
          <a:srcRect/>
          <a:stretch/>
        </p:blipFill>
        <p:spPr>
          <a:xfrm>
            <a:off x="3542547" y="1697092"/>
            <a:ext cx="4222864" cy="2160240"/>
          </a:xfrm>
          <a:prstGeom prst="rect">
            <a:avLst/>
          </a:prstGeom>
          <a:noFill/>
          <a:ln>
            <a:noFill/>
          </a:ln>
        </p:spPr>
      </p:pic>
      <p:sp>
        <p:nvSpPr>
          <p:cNvPr id="492" name="Google Shape;492;p29"/>
          <p:cNvSpPr txBox="1">
            <a:spLocks noGrp="1"/>
          </p:cNvSpPr>
          <p:nvPr>
            <p:ph type="body" idx="1"/>
          </p:nvPr>
        </p:nvSpPr>
        <p:spPr>
          <a:xfrm>
            <a:off x="2286696" y="257175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3200"/>
              <a:buFont typeface="Arial"/>
              <a:buNone/>
              <a:defRPr sz="3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93" name="Google Shape;493;p29"/>
          <p:cNvSpPr txBox="1">
            <a:spLocks noGrp="1"/>
          </p:cNvSpPr>
          <p:nvPr>
            <p:ph type="body" idx="2"/>
          </p:nvPr>
        </p:nvSpPr>
        <p:spPr>
          <a:xfrm>
            <a:off x="2286696" y="293937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0"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94" name="Google Shape;494;p29"/>
          <p:cNvSpPr txBox="1">
            <a:spLocks noGrp="1"/>
          </p:cNvSpPr>
          <p:nvPr>
            <p:ph type="body" idx="3"/>
          </p:nvPr>
        </p:nvSpPr>
        <p:spPr>
          <a:xfrm>
            <a:off x="4973335" y="257175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3200"/>
              <a:buFont typeface="Arial"/>
              <a:buNone/>
              <a:defRPr sz="3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95" name="Google Shape;495;p29"/>
          <p:cNvSpPr txBox="1">
            <a:spLocks noGrp="1"/>
          </p:cNvSpPr>
          <p:nvPr>
            <p:ph type="body" idx="4"/>
          </p:nvPr>
        </p:nvSpPr>
        <p:spPr>
          <a:xfrm>
            <a:off x="4973335" y="293937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0"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496" name="Google Shape;496;p29"/>
          <p:cNvPicPr preferRelativeResize="0"/>
          <p:nvPr/>
        </p:nvPicPr>
        <p:blipFill rotWithShape="1">
          <a:blip r:embed="rId2">
            <a:alphaModFix/>
          </a:blip>
          <a:srcRect/>
          <a:stretch/>
        </p:blipFill>
        <p:spPr>
          <a:xfrm>
            <a:off x="1960619" y="1967641"/>
            <a:ext cx="2754306" cy="1408988"/>
          </a:xfrm>
          <a:prstGeom prst="rect">
            <a:avLst/>
          </a:prstGeom>
          <a:noFill/>
          <a:ln>
            <a:noFill/>
          </a:ln>
        </p:spPr>
      </p:pic>
      <p:pic>
        <p:nvPicPr>
          <p:cNvPr id="497" name="Google Shape;497;p29"/>
          <p:cNvPicPr preferRelativeResize="0"/>
          <p:nvPr/>
        </p:nvPicPr>
        <p:blipFill rotWithShape="1">
          <a:blip r:embed="rId3">
            <a:alphaModFix/>
          </a:blip>
          <a:srcRect/>
          <a:stretch/>
        </p:blipFill>
        <p:spPr>
          <a:xfrm>
            <a:off x="880659" y="1705476"/>
            <a:ext cx="4222864" cy="2160240"/>
          </a:xfrm>
          <a:prstGeom prst="rect">
            <a:avLst/>
          </a:prstGeom>
          <a:noFill/>
          <a:ln>
            <a:noFill/>
          </a:ln>
        </p:spPr>
      </p:pic>
      <p:pic>
        <p:nvPicPr>
          <p:cNvPr id="498" name="Google Shape;498;p29"/>
          <p:cNvPicPr preferRelativeResize="0"/>
          <p:nvPr/>
        </p:nvPicPr>
        <p:blipFill rotWithShape="1">
          <a:blip r:embed="rId4">
            <a:alphaModFix/>
          </a:blip>
          <a:srcRect/>
          <a:stretch/>
        </p:blipFill>
        <p:spPr>
          <a:xfrm>
            <a:off x="3542547" y="1697092"/>
            <a:ext cx="4222864" cy="2160240"/>
          </a:xfrm>
          <a:prstGeom prst="rect">
            <a:avLst/>
          </a:prstGeom>
          <a:noFill/>
          <a:ln>
            <a:noFill/>
          </a:ln>
        </p:spPr>
      </p:pic>
      <p:sp>
        <p:nvSpPr>
          <p:cNvPr id="499" name="Google Shape;499;p29"/>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500" name="Google Shape;500;p29"/>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501" name="Google Shape;501;p29"/>
          <p:cNvPicPr preferRelativeResize="0"/>
          <p:nvPr/>
        </p:nvPicPr>
        <p:blipFill rotWithShape="1">
          <a:blip r:embed="rId5">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Infograhic">
  <p:cSld name="Title and Infograhic">
    <p:spTree>
      <p:nvGrpSpPr>
        <p:cNvPr id="1" name="Shape 502"/>
        <p:cNvGrpSpPr/>
        <p:nvPr/>
      </p:nvGrpSpPr>
      <p:grpSpPr>
        <a:xfrm>
          <a:off x="0" y="0"/>
          <a:ext cx="0" cy="0"/>
          <a:chOff x="0" y="0"/>
          <a:chExt cx="0" cy="0"/>
        </a:xfrm>
      </p:grpSpPr>
      <p:sp>
        <p:nvSpPr>
          <p:cNvPr id="503" name="Google Shape;503;p3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4" name="Google Shape;504;p3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505" name="Google Shape;505;p30"/>
          <p:cNvPicPr preferRelativeResize="0"/>
          <p:nvPr/>
        </p:nvPicPr>
        <p:blipFill rotWithShape="1">
          <a:blip r:embed="rId2">
            <a:alphaModFix/>
          </a:blip>
          <a:srcRect/>
          <a:stretch/>
        </p:blipFill>
        <p:spPr>
          <a:xfrm>
            <a:off x="914602" y="2566307"/>
            <a:ext cx="2538282" cy="1298479"/>
          </a:xfrm>
          <a:prstGeom prst="rect">
            <a:avLst/>
          </a:prstGeom>
          <a:noFill/>
          <a:ln>
            <a:noFill/>
          </a:ln>
        </p:spPr>
      </p:pic>
      <p:pic>
        <p:nvPicPr>
          <p:cNvPr id="506" name="Google Shape;506;p30"/>
          <p:cNvPicPr preferRelativeResize="0"/>
          <p:nvPr/>
        </p:nvPicPr>
        <p:blipFill rotWithShape="1">
          <a:blip r:embed="rId3">
            <a:alphaModFix/>
          </a:blip>
          <a:srcRect/>
          <a:stretch/>
        </p:blipFill>
        <p:spPr>
          <a:xfrm>
            <a:off x="918760" y="1581506"/>
            <a:ext cx="7431156" cy="2999208"/>
          </a:xfrm>
          <a:prstGeom prst="rect">
            <a:avLst/>
          </a:prstGeom>
          <a:noFill/>
          <a:ln>
            <a:noFill/>
          </a:ln>
        </p:spPr>
      </p:pic>
      <p:sp>
        <p:nvSpPr>
          <p:cNvPr id="507" name="Google Shape;507;p30"/>
          <p:cNvSpPr txBox="1">
            <a:spLocks noGrp="1"/>
          </p:cNvSpPr>
          <p:nvPr>
            <p:ph type="body" idx="1"/>
          </p:nvPr>
        </p:nvSpPr>
        <p:spPr>
          <a:xfrm>
            <a:off x="1263041" y="2104600"/>
            <a:ext cx="830454" cy="292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800"/>
              <a:buFont typeface="Arial"/>
              <a:buNone/>
              <a:defRPr sz="18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08" name="Google Shape;508;p30"/>
          <p:cNvSpPr txBox="1">
            <a:spLocks noGrp="1"/>
          </p:cNvSpPr>
          <p:nvPr>
            <p:ph type="body" idx="2"/>
          </p:nvPr>
        </p:nvSpPr>
        <p:spPr>
          <a:xfrm>
            <a:off x="2470356" y="3778988"/>
            <a:ext cx="784195"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a:buNone/>
              <a:defRPr sz="18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09" name="Google Shape;509;p30"/>
          <p:cNvSpPr txBox="1">
            <a:spLocks noGrp="1"/>
          </p:cNvSpPr>
          <p:nvPr>
            <p:ph type="body" idx="3"/>
          </p:nvPr>
        </p:nvSpPr>
        <p:spPr>
          <a:xfrm>
            <a:off x="3530790" y="2108961"/>
            <a:ext cx="824532" cy="28768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0" name="Google Shape;510;p30"/>
          <p:cNvSpPr txBox="1">
            <a:spLocks noGrp="1"/>
          </p:cNvSpPr>
          <p:nvPr>
            <p:ph type="body" idx="4"/>
          </p:nvPr>
        </p:nvSpPr>
        <p:spPr>
          <a:xfrm>
            <a:off x="4729642" y="3771033"/>
            <a:ext cx="745627"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1" name="Google Shape;511;p30"/>
          <p:cNvSpPr txBox="1">
            <a:spLocks noGrp="1"/>
          </p:cNvSpPr>
          <p:nvPr>
            <p:ph type="body" idx="5"/>
          </p:nvPr>
        </p:nvSpPr>
        <p:spPr>
          <a:xfrm>
            <a:off x="5904099" y="2107682"/>
            <a:ext cx="758842" cy="292044"/>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800"/>
              <a:buFont typeface="Arial"/>
              <a:buNone/>
              <a:defRPr sz="18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2" name="Google Shape;512;p30"/>
          <p:cNvSpPr txBox="1">
            <a:spLocks noGrp="1"/>
          </p:cNvSpPr>
          <p:nvPr>
            <p:ph type="body" idx="6"/>
          </p:nvPr>
        </p:nvSpPr>
        <p:spPr>
          <a:xfrm>
            <a:off x="7023857" y="3762859"/>
            <a:ext cx="784195"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3" name="Google Shape;513;p30"/>
          <p:cNvSpPr txBox="1">
            <a:spLocks noGrp="1"/>
          </p:cNvSpPr>
          <p:nvPr>
            <p:ph type="body" idx="7"/>
          </p:nvPr>
        </p:nvSpPr>
        <p:spPr>
          <a:xfrm>
            <a:off x="2156171"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00"/>
              <a:buFont typeface="Arial"/>
              <a:buNone/>
              <a:defRPr sz="12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4" name="Google Shape;514;p30"/>
          <p:cNvSpPr txBox="1">
            <a:spLocks noGrp="1"/>
          </p:cNvSpPr>
          <p:nvPr>
            <p:ph type="body" idx="8"/>
          </p:nvPr>
        </p:nvSpPr>
        <p:spPr>
          <a:xfrm>
            <a:off x="2156171"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5" name="Google Shape;515;p30"/>
          <p:cNvSpPr txBox="1">
            <a:spLocks noGrp="1"/>
          </p:cNvSpPr>
          <p:nvPr>
            <p:ph type="body" idx="9"/>
          </p:nvPr>
        </p:nvSpPr>
        <p:spPr>
          <a:xfrm>
            <a:off x="4513908"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6" name="Google Shape;516;p30"/>
          <p:cNvSpPr txBox="1">
            <a:spLocks noGrp="1"/>
          </p:cNvSpPr>
          <p:nvPr>
            <p:ph type="body" idx="13"/>
          </p:nvPr>
        </p:nvSpPr>
        <p:spPr>
          <a:xfrm>
            <a:off x="4513908"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7" name="Google Shape;517;p30"/>
          <p:cNvSpPr txBox="1">
            <a:spLocks noGrp="1"/>
          </p:cNvSpPr>
          <p:nvPr>
            <p:ph type="body" idx="14"/>
          </p:nvPr>
        </p:nvSpPr>
        <p:spPr>
          <a:xfrm>
            <a:off x="6720777"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8" name="Google Shape;518;p30"/>
          <p:cNvSpPr txBox="1">
            <a:spLocks noGrp="1"/>
          </p:cNvSpPr>
          <p:nvPr>
            <p:ph type="body" idx="15"/>
          </p:nvPr>
        </p:nvSpPr>
        <p:spPr>
          <a:xfrm>
            <a:off x="6720777"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9" name="Google Shape;519;p30"/>
          <p:cNvSpPr txBox="1">
            <a:spLocks noGrp="1"/>
          </p:cNvSpPr>
          <p:nvPr>
            <p:ph type="body" idx="16"/>
          </p:nvPr>
        </p:nvSpPr>
        <p:spPr>
          <a:xfrm>
            <a:off x="995265" y="3791876"/>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20" name="Google Shape;520;p30"/>
          <p:cNvSpPr txBox="1">
            <a:spLocks noGrp="1"/>
          </p:cNvSpPr>
          <p:nvPr>
            <p:ph type="body" idx="17"/>
          </p:nvPr>
        </p:nvSpPr>
        <p:spPr>
          <a:xfrm>
            <a:off x="995265" y="4057543"/>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21" name="Google Shape;521;p30"/>
          <p:cNvSpPr txBox="1">
            <a:spLocks noGrp="1"/>
          </p:cNvSpPr>
          <p:nvPr>
            <p:ph type="body" idx="18"/>
          </p:nvPr>
        </p:nvSpPr>
        <p:spPr>
          <a:xfrm>
            <a:off x="3326285" y="377969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22" name="Google Shape;522;p30"/>
          <p:cNvSpPr txBox="1">
            <a:spLocks noGrp="1"/>
          </p:cNvSpPr>
          <p:nvPr>
            <p:ph type="body" idx="19"/>
          </p:nvPr>
        </p:nvSpPr>
        <p:spPr>
          <a:xfrm>
            <a:off x="3326285" y="4045358"/>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23" name="Google Shape;523;p30"/>
          <p:cNvSpPr txBox="1">
            <a:spLocks noGrp="1"/>
          </p:cNvSpPr>
          <p:nvPr>
            <p:ph type="body" idx="20"/>
          </p:nvPr>
        </p:nvSpPr>
        <p:spPr>
          <a:xfrm>
            <a:off x="5599996" y="375897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24" name="Google Shape;524;p30"/>
          <p:cNvSpPr txBox="1">
            <a:spLocks noGrp="1"/>
          </p:cNvSpPr>
          <p:nvPr>
            <p:ph type="body" idx="21"/>
          </p:nvPr>
        </p:nvSpPr>
        <p:spPr>
          <a:xfrm>
            <a:off x="5599996" y="4024639"/>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525" name="Google Shape;525;p30"/>
          <p:cNvPicPr preferRelativeResize="0"/>
          <p:nvPr/>
        </p:nvPicPr>
        <p:blipFill rotWithShape="1">
          <a:blip r:embed="rId2">
            <a:alphaModFix/>
          </a:blip>
          <a:srcRect/>
          <a:stretch/>
        </p:blipFill>
        <p:spPr>
          <a:xfrm>
            <a:off x="914602" y="2566307"/>
            <a:ext cx="2538282" cy="1298479"/>
          </a:xfrm>
          <a:prstGeom prst="rect">
            <a:avLst/>
          </a:prstGeom>
          <a:noFill/>
          <a:ln>
            <a:noFill/>
          </a:ln>
        </p:spPr>
      </p:pic>
      <p:pic>
        <p:nvPicPr>
          <p:cNvPr id="526" name="Google Shape;526;p30"/>
          <p:cNvPicPr preferRelativeResize="0"/>
          <p:nvPr/>
        </p:nvPicPr>
        <p:blipFill rotWithShape="1">
          <a:blip r:embed="rId3">
            <a:alphaModFix/>
          </a:blip>
          <a:srcRect/>
          <a:stretch/>
        </p:blipFill>
        <p:spPr>
          <a:xfrm>
            <a:off x="918760" y="1581506"/>
            <a:ext cx="7431156" cy="2999208"/>
          </a:xfrm>
          <a:prstGeom prst="rect">
            <a:avLst/>
          </a:prstGeom>
          <a:noFill/>
          <a:ln>
            <a:noFill/>
          </a:ln>
        </p:spPr>
      </p:pic>
      <p:sp>
        <p:nvSpPr>
          <p:cNvPr id="527" name="Google Shape;527;p30"/>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528" name="Google Shape;528;p30"/>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529" name="Google Shape;529;p30"/>
          <p:cNvPicPr preferRelativeResize="0"/>
          <p:nvPr/>
        </p:nvPicPr>
        <p:blipFill rotWithShape="1">
          <a:blip r:embed="rId4">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29"/>
        <p:cNvGrpSpPr/>
        <p:nvPr/>
      </p:nvGrpSpPr>
      <p:grpSpPr>
        <a:xfrm>
          <a:off x="0" y="0"/>
          <a:ext cx="0" cy="0"/>
          <a:chOff x="0" y="0"/>
          <a:chExt cx="0" cy="0"/>
        </a:xfrm>
      </p:grpSpPr>
      <p:sp>
        <p:nvSpPr>
          <p:cNvPr id="30" name="Google Shape;30;p4"/>
          <p:cNvSpPr/>
          <p:nvPr/>
        </p:nvSpPr>
        <p:spPr>
          <a:xfrm>
            <a:off x="-431" y="0"/>
            <a:ext cx="9144000" cy="5143500"/>
          </a:xfrm>
          <a:prstGeom prst="rect">
            <a:avLst/>
          </a:prstGeom>
          <a:solidFill>
            <a:srgbClr val="F1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 name="Google Shape;31;p4"/>
          <p:cNvSpPr txBox="1">
            <a:spLocks noGrp="1"/>
          </p:cNvSpPr>
          <p:nvPr>
            <p:ph type="title"/>
          </p:nvPr>
        </p:nvSpPr>
        <p:spPr>
          <a:xfrm>
            <a:off x="630238" y="544498"/>
            <a:ext cx="5990568" cy="56240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chemeClr val="lt1"/>
                </a:solidFill>
                <a:latin typeface="Proxima Nova"/>
                <a:ea typeface="Proxima Nova"/>
                <a:cs typeface="Proxima Nova"/>
                <a:sym typeface="Proxima Nova"/>
              </a:defRPr>
            </a:lvl1pPr>
            <a:lvl2pPr marL="0" lvl="1" indent="0" algn="r">
              <a:spcBef>
                <a:spcPts val="0"/>
              </a:spcBef>
              <a:buNone/>
              <a:defRPr sz="900" b="0" i="0" u="none" strike="noStrike" cap="none">
                <a:solidFill>
                  <a:schemeClr val="lt1"/>
                </a:solidFill>
                <a:latin typeface="Proxima Nova"/>
                <a:ea typeface="Proxima Nova"/>
                <a:cs typeface="Proxima Nova"/>
                <a:sym typeface="Proxima Nova"/>
              </a:defRPr>
            </a:lvl2pPr>
            <a:lvl3pPr marL="0" lvl="2" indent="0" algn="r">
              <a:spcBef>
                <a:spcPts val="0"/>
              </a:spcBef>
              <a:buNone/>
              <a:defRPr sz="900" b="0" i="0" u="none" strike="noStrike" cap="none">
                <a:solidFill>
                  <a:schemeClr val="lt1"/>
                </a:solidFill>
                <a:latin typeface="Proxima Nova"/>
                <a:ea typeface="Proxima Nova"/>
                <a:cs typeface="Proxima Nova"/>
                <a:sym typeface="Proxima Nova"/>
              </a:defRPr>
            </a:lvl3pPr>
            <a:lvl4pPr marL="0" lvl="3" indent="0" algn="r">
              <a:spcBef>
                <a:spcPts val="0"/>
              </a:spcBef>
              <a:buNone/>
              <a:defRPr sz="900" b="0" i="0" u="none" strike="noStrike" cap="none">
                <a:solidFill>
                  <a:schemeClr val="lt1"/>
                </a:solidFill>
                <a:latin typeface="Proxima Nova"/>
                <a:ea typeface="Proxima Nova"/>
                <a:cs typeface="Proxima Nova"/>
                <a:sym typeface="Proxima Nova"/>
              </a:defRPr>
            </a:lvl4pPr>
            <a:lvl5pPr marL="0" lvl="4" indent="0" algn="r">
              <a:spcBef>
                <a:spcPts val="0"/>
              </a:spcBef>
              <a:buNone/>
              <a:defRPr sz="900" b="0" i="0" u="none" strike="noStrike" cap="none">
                <a:solidFill>
                  <a:schemeClr val="lt1"/>
                </a:solidFill>
                <a:latin typeface="Proxima Nova"/>
                <a:ea typeface="Proxima Nova"/>
                <a:cs typeface="Proxima Nova"/>
                <a:sym typeface="Proxima Nova"/>
              </a:defRPr>
            </a:lvl5pPr>
            <a:lvl6pPr marL="0" lvl="5" indent="0" algn="r">
              <a:spcBef>
                <a:spcPts val="0"/>
              </a:spcBef>
              <a:buNone/>
              <a:defRPr sz="900" b="0" i="0" u="none" strike="noStrike" cap="none">
                <a:solidFill>
                  <a:schemeClr val="lt1"/>
                </a:solidFill>
                <a:latin typeface="Proxima Nova"/>
                <a:ea typeface="Proxima Nova"/>
                <a:cs typeface="Proxima Nova"/>
                <a:sym typeface="Proxima Nova"/>
              </a:defRPr>
            </a:lvl6pPr>
            <a:lvl7pPr marL="0" lvl="6" indent="0" algn="r">
              <a:spcBef>
                <a:spcPts val="0"/>
              </a:spcBef>
              <a:buNone/>
              <a:defRPr sz="900" b="0" i="0" u="none" strike="noStrike" cap="none">
                <a:solidFill>
                  <a:schemeClr val="lt1"/>
                </a:solidFill>
                <a:latin typeface="Proxima Nova"/>
                <a:ea typeface="Proxima Nova"/>
                <a:cs typeface="Proxima Nova"/>
                <a:sym typeface="Proxima Nova"/>
              </a:defRPr>
            </a:lvl7pPr>
            <a:lvl8pPr marL="0" lvl="7" indent="0" algn="r">
              <a:spcBef>
                <a:spcPts val="0"/>
              </a:spcBef>
              <a:buNone/>
              <a:defRPr sz="900" b="0" i="0" u="none" strike="noStrike" cap="none">
                <a:solidFill>
                  <a:schemeClr val="lt1"/>
                </a:solidFill>
                <a:latin typeface="Proxima Nova"/>
                <a:ea typeface="Proxima Nova"/>
                <a:cs typeface="Proxima Nova"/>
                <a:sym typeface="Proxima Nova"/>
              </a:defRPr>
            </a:lvl8pPr>
            <a:lvl9pPr marL="0" lvl="8" indent="0" algn="r">
              <a:spcBef>
                <a:spcPts val="0"/>
              </a:spcBef>
              <a:buNone/>
              <a:defRPr sz="900" b="0" i="0" u="none" strike="noStrike" cap="none">
                <a:solidFill>
                  <a:schemeClr val="lt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35" name="Google Shape;35;p4"/>
          <p:cNvPicPr preferRelativeResize="0"/>
          <p:nvPr/>
        </p:nvPicPr>
        <p:blipFill rotWithShape="1">
          <a:blip r:embed="rId2">
            <a:alphaModFix/>
          </a:blip>
          <a:srcRect/>
          <a:stretch/>
        </p:blipFill>
        <p:spPr>
          <a:xfrm>
            <a:off x="7611920" y="303610"/>
            <a:ext cx="909780" cy="242888"/>
          </a:xfrm>
          <a:prstGeom prst="rect">
            <a:avLst/>
          </a:prstGeom>
          <a:noFill/>
          <a:ln>
            <a:noFill/>
          </a:ln>
        </p:spPr>
      </p:pic>
      <p:sp>
        <p:nvSpPr>
          <p:cNvPr id="36" name="Google Shape;36;p4"/>
          <p:cNvSpPr/>
          <p:nvPr/>
        </p:nvSpPr>
        <p:spPr>
          <a:xfrm>
            <a:off x="0" y="0"/>
            <a:ext cx="9144000" cy="5143500"/>
          </a:xfrm>
          <a:prstGeom prst="rect">
            <a:avLst/>
          </a:prstGeom>
          <a:solidFill>
            <a:srgbClr val="F1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7" name="Google Shape;37;p4"/>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Infographic 2">
  <p:cSld name="Title and Infographic 2">
    <p:spTree>
      <p:nvGrpSpPr>
        <p:cNvPr id="1" name="Shape 530"/>
        <p:cNvGrpSpPr/>
        <p:nvPr/>
      </p:nvGrpSpPr>
      <p:grpSpPr>
        <a:xfrm>
          <a:off x="0" y="0"/>
          <a:ext cx="0" cy="0"/>
          <a:chOff x="0" y="0"/>
          <a:chExt cx="0" cy="0"/>
        </a:xfrm>
      </p:grpSpPr>
      <p:sp>
        <p:nvSpPr>
          <p:cNvPr id="531" name="Google Shape;531;p3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2" name="Google Shape;532;p3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533" name="Google Shape;533;p31" descr="C:\Users\diyajoseph\Desktop\New folder (3)\Infographics-01-01.png"/>
          <p:cNvPicPr preferRelativeResize="0"/>
          <p:nvPr/>
        </p:nvPicPr>
        <p:blipFill rotWithShape="1">
          <a:blip r:embed="rId2">
            <a:alphaModFix/>
          </a:blip>
          <a:srcRect/>
          <a:stretch/>
        </p:blipFill>
        <p:spPr>
          <a:xfrm>
            <a:off x="4349184" y="1331625"/>
            <a:ext cx="3644856" cy="3644859"/>
          </a:xfrm>
          <a:prstGeom prst="rect">
            <a:avLst/>
          </a:prstGeom>
          <a:noFill/>
          <a:ln>
            <a:noFill/>
          </a:ln>
        </p:spPr>
      </p:pic>
      <p:sp>
        <p:nvSpPr>
          <p:cNvPr id="534" name="Google Shape;534;p31"/>
          <p:cNvSpPr txBox="1">
            <a:spLocks noGrp="1"/>
          </p:cNvSpPr>
          <p:nvPr>
            <p:ph type="body" idx="1"/>
          </p:nvPr>
        </p:nvSpPr>
        <p:spPr>
          <a:xfrm>
            <a:off x="630238" y="1347788"/>
            <a:ext cx="3182128" cy="27717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5" name="Google Shape;535;p31"/>
          <p:cNvSpPr txBox="1">
            <a:spLocks noGrp="1"/>
          </p:cNvSpPr>
          <p:nvPr>
            <p:ph type="body" idx="2"/>
          </p:nvPr>
        </p:nvSpPr>
        <p:spPr>
          <a:xfrm>
            <a:off x="6433953" y="1722104"/>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6" name="Google Shape;536;p31"/>
          <p:cNvSpPr txBox="1">
            <a:spLocks noGrp="1"/>
          </p:cNvSpPr>
          <p:nvPr>
            <p:ph type="body" idx="3"/>
          </p:nvPr>
        </p:nvSpPr>
        <p:spPr>
          <a:xfrm>
            <a:off x="6433953" y="198777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7" name="Google Shape;537;p31"/>
          <p:cNvSpPr txBox="1">
            <a:spLocks noGrp="1"/>
          </p:cNvSpPr>
          <p:nvPr>
            <p:ph type="body" idx="4"/>
          </p:nvPr>
        </p:nvSpPr>
        <p:spPr>
          <a:xfrm>
            <a:off x="4628562" y="3026158"/>
            <a:ext cx="1182772" cy="3866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100"/>
              <a:buFont typeface="Arial"/>
              <a:buNone/>
              <a:defRPr sz="11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8" name="Google Shape;538;p31"/>
          <p:cNvSpPr txBox="1">
            <a:spLocks noGrp="1"/>
          </p:cNvSpPr>
          <p:nvPr>
            <p:ph type="body" idx="5"/>
          </p:nvPr>
        </p:nvSpPr>
        <p:spPr>
          <a:xfrm>
            <a:off x="7003447" y="278373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9" name="Google Shape;539;p31"/>
          <p:cNvSpPr txBox="1">
            <a:spLocks noGrp="1"/>
          </p:cNvSpPr>
          <p:nvPr>
            <p:ph type="body" idx="6"/>
          </p:nvPr>
        </p:nvSpPr>
        <p:spPr>
          <a:xfrm>
            <a:off x="7009593" y="3303767"/>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40" name="Google Shape;540;p31"/>
          <p:cNvSpPr txBox="1">
            <a:spLocks noGrp="1"/>
          </p:cNvSpPr>
          <p:nvPr>
            <p:ph type="body" idx="7"/>
          </p:nvPr>
        </p:nvSpPr>
        <p:spPr>
          <a:xfrm>
            <a:off x="7009593" y="3569434"/>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41" name="Google Shape;541;p31"/>
          <p:cNvSpPr txBox="1">
            <a:spLocks noGrp="1"/>
          </p:cNvSpPr>
          <p:nvPr>
            <p:ph type="body" idx="8"/>
          </p:nvPr>
        </p:nvSpPr>
        <p:spPr>
          <a:xfrm>
            <a:off x="6433953" y="403431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42" name="Google Shape;542;p31"/>
          <p:cNvSpPr txBox="1">
            <a:spLocks noGrp="1"/>
          </p:cNvSpPr>
          <p:nvPr>
            <p:ph type="body" idx="9"/>
          </p:nvPr>
        </p:nvSpPr>
        <p:spPr>
          <a:xfrm>
            <a:off x="6433953" y="4299978"/>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43" name="Google Shape;543;p31"/>
          <p:cNvSpPr txBox="1">
            <a:spLocks noGrp="1"/>
          </p:cNvSpPr>
          <p:nvPr>
            <p:ph type="body" idx="13"/>
          </p:nvPr>
        </p:nvSpPr>
        <p:spPr>
          <a:xfrm>
            <a:off x="7001132" y="2524953"/>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44" name="Google Shape;544;p31"/>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pic>
        <p:nvPicPr>
          <p:cNvPr id="545" name="Google Shape;545;p31"/>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orient="horz" pos="849">
          <p15:clr>
            <a:srgbClr val="FBAE40"/>
          </p15:clr>
        </p15:guide>
        <p15:guide id="3" orient="horz" pos="2663">
          <p15:clr>
            <a:srgbClr val="FBAE40"/>
          </p15:clr>
        </p15:guide>
        <p15:guide id="4" pos="25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Infographic 3">
  <p:cSld name="Title and Infographic 3">
    <p:spTree>
      <p:nvGrpSpPr>
        <p:cNvPr id="1" name="Shape 546"/>
        <p:cNvGrpSpPr/>
        <p:nvPr/>
      </p:nvGrpSpPr>
      <p:grpSpPr>
        <a:xfrm>
          <a:off x="0" y="0"/>
          <a:ext cx="0" cy="0"/>
          <a:chOff x="0" y="0"/>
          <a:chExt cx="0" cy="0"/>
        </a:xfrm>
      </p:grpSpPr>
      <p:sp>
        <p:nvSpPr>
          <p:cNvPr id="547" name="Google Shape;547;p3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8" name="Google Shape;548;p3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
        <p:nvSpPr>
          <p:cNvPr id="549" name="Google Shape;549;p32"/>
          <p:cNvSpPr txBox="1">
            <a:spLocks noGrp="1"/>
          </p:cNvSpPr>
          <p:nvPr>
            <p:ph type="body" idx="1"/>
          </p:nvPr>
        </p:nvSpPr>
        <p:spPr>
          <a:xfrm>
            <a:off x="2184783" y="1316876"/>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0" name="Google Shape;550;p32"/>
          <p:cNvSpPr txBox="1">
            <a:spLocks noGrp="1"/>
          </p:cNvSpPr>
          <p:nvPr>
            <p:ph type="body" idx="2"/>
          </p:nvPr>
        </p:nvSpPr>
        <p:spPr>
          <a:xfrm>
            <a:off x="2184783" y="1496505"/>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1" name="Google Shape;551;p32"/>
          <p:cNvSpPr txBox="1">
            <a:spLocks noGrp="1"/>
          </p:cNvSpPr>
          <p:nvPr>
            <p:ph type="body" idx="3"/>
          </p:nvPr>
        </p:nvSpPr>
        <p:spPr>
          <a:xfrm>
            <a:off x="2184783" y="1708544"/>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2" name="Google Shape;552;p32"/>
          <p:cNvSpPr txBox="1">
            <a:spLocks noGrp="1"/>
          </p:cNvSpPr>
          <p:nvPr>
            <p:ph type="body" idx="4"/>
          </p:nvPr>
        </p:nvSpPr>
        <p:spPr>
          <a:xfrm>
            <a:off x="1648313" y="2160534"/>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3" name="Google Shape;553;p32"/>
          <p:cNvSpPr txBox="1">
            <a:spLocks noGrp="1"/>
          </p:cNvSpPr>
          <p:nvPr>
            <p:ph type="body" idx="5"/>
          </p:nvPr>
        </p:nvSpPr>
        <p:spPr>
          <a:xfrm>
            <a:off x="1648313" y="2340163"/>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4" name="Google Shape;554;p32"/>
          <p:cNvSpPr txBox="1">
            <a:spLocks noGrp="1"/>
          </p:cNvSpPr>
          <p:nvPr>
            <p:ph type="body" idx="6"/>
          </p:nvPr>
        </p:nvSpPr>
        <p:spPr>
          <a:xfrm>
            <a:off x="1648313" y="2552202"/>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5" name="Google Shape;555;p32"/>
          <p:cNvSpPr txBox="1">
            <a:spLocks noGrp="1"/>
          </p:cNvSpPr>
          <p:nvPr>
            <p:ph type="body" idx="7"/>
          </p:nvPr>
        </p:nvSpPr>
        <p:spPr>
          <a:xfrm>
            <a:off x="1670695" y="3113991"/>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6" name="Google Shape;556;p32"/>
          <p:cNvSpPr txBox="1">
            <a:spLocks noGrp="1"/>
          </p:cNvSpPr>
          <p:nvPr>
            <p:ph type="body" idx="8"/>
          </p:nvPr>
        </p:nvSpPr>
        <p:spPr>
          <a:xfrm>
            <a:off x="1670695" y="3293620"/>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7" name="Google Shape;557;p32"/>
          <p:cNvSpPr txBox="1">
            <a:spLocks noGrp="1"/>
          </p:cNvSpPr>
          <p:nvPr>
            <p:ph type="body" idx="9"/>
          </p:nvPr>
        </p:nvSpPr>
        <p:spPr>
          <a:xfrm>
            <a:off x="1670695" y="3505659"/>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8" name="Google Shape;558;p32"/>
          <p:cNvSpPr txBox="1">
            <a:spLocks noGrp="1"/>
          </p:cNvSpPr>
          <p:nvPr>
            <p:ph type="body" idx="13"/>
          </p:nvPr>
        </p:nvSpPr>
        <p:spPr>
          <a:xfrm>
            <a:off x="2154251" y="3833167"/>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9" name="Google Shape;559;p32"/>
          <p:cNvSpPr txBox="1">
            <a:spLocks noGrp="1"/>
          </p:cNvSpPr>
          <p:nvPr>
            <p:ph type="body" idx="14"/>
          </p:nvPr>
        </p:nvSpPr>
        <p:spPr>
          <a:xfrm>
            <a:off x="2154251" y="4012796"/>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0" name="Google Shape;560;p32"/>
          <p:cNvSpPr txBox="1">
            <a:spLocks noGrp="1"/>
          </p:cNvSpPr>
          <p:nvPr>
            <p:ph type="body" idx="15"/>
          </p:nvPr>
        </p:nvSpPr>
        <p:spPr>
          <a:xfrm>
            <a:off x="2154251" y="4224835"/>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1" name="Google Shape;561;p32"/>
          <p:cNvSpPr txBox="1">
            <a:spLocks noGrp="1"/>
          </p:cNvSpPr>
          <p:nvPr>
            <p:ph type="body" idx="16"/>
          </p:nvPr>
        </p:nvSpPr>
        <p:spPr>
          <a:xfrm>
            <a:off x="5711844" y="1274684"/>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2" name="Google Shape;562;p32"/>
          <p:cNvSpPr txBox="1">
            <a:spLocks noGrp="1"/>
          </p:cNvSpPr>
          <p:nvPr>
            <p:ph type="body" idx="17"/>
          </p:nvPr>
        </p:nvSpPr>
        <p:spPr>
          <a:xfrm>
            <a:off x="5711844" y="1454313"/>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3" name="Google Shape;563;p32"/>
          <p:cNvSpPr txBox="1">
            <a:spLocks noGrp="1"/>
          </p:cNvSpPr>
          <p:nvPr>
            <p:ph type="body" idx="18"/>
          </p:nvPr>
        </p:nvSpPr>
        <p:spPr>
          <a:xfrm>
            <a:off x="5711844" y="1666352"/>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4" name="Google Shape;564;p32"/>
          <p:cNvSpPr txBox="1">
            <a:spLocks noGrp="1"/>
          </p:cNvSpPr>
          <p:nvPr>
            <p:ph type="body" idx="19"/>
          </p:nvPr>
        </p:nvSpPr>
        <p:spPr>
          <a:xfrm>
            <a:off x="6247590" y="2081713"/>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5" name="Google Shape;565;p32"/>
          <p:cNvSpPr txBox="1">
            <a:spLocks noGrp="1"/>
          </p:cNvSpPr>
          <p:nvPr>
            <p:ph type="body" idx="20"/>
          </p:nvPr>
        </p:nvSpPr>
        <p:spPr>
          <a:xfrm>
            <a:off x="6247590" y="2261342"/>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6" name="Google Shape;566;p32"/>
          <p:cNvSpPr txBox="1">
            <a:spLocks noGrp="1"/>
          </p:cNvSpPr>
          <p:nvPr>
            <p:ph type="body" idx="21"/>
          </p:nvPr>
        </p:nvSpPr>
        <p:spPr>
          <a:xfrm>
            <a:off x="6247590" y="2473381"/>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7" name="Google Shape;567;p32"/>
          <p:cNvSpPr txBox="1">
            <a:spLocks noGrp="1"/>
          </p:cNvSpPr>
          <p:nvPr>
            <p:ph type="body" idx="22"/>
          </p:nvPr>
        </p:nvSpPr>
        <p:spPr>
          <a:xfrm>
            <a:off x="6247590" y="3009669"/>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8" name="Google Shape;568;p32"/>
          <p:cNvSpPr txBox="1">
            <a:spLocks noGrp="1"/>
          </p:cNvSpPr>
          <p:nvPr>
            <p:ph type="body" idx="23"/>
          </p:nvPr>
        </p:nvSpPr>
        <p:spPr>
          <a:xfrm>
            <a:off x="6247590" y="3189298"/>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9" name="Google Shape;569;p32"/>
          <p:cNvSpPr txBox="1">
            <a:spLocks noGrp="1"/>
          </p:cNvSpPr>
          <p:nvPr>
            <p:ph type="body" idx="24"/>
          </p:nvPr>
        </p:nvSpPr>
        <p:spPr>
          <a:xfrm>
            <a:off x="6247590" y="3401337"/>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70" name="Google Shape;570;p32"/>
          <p:cNvSpPr txBox="1">
            <a:spLocks noGrp="1"/>
          </p:cNvSpPr>
          <p:nvPr>
            <p:ph type="body" idx="25"/>
          </p:nvPr>
        </p:nvSpPr>
        <p:spPr>
          <a:xfrm>
            <a:off x="5911033" y="3827718"/>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71" name="Google Shape;571;p32"/>
          <p:cNvSpPr txBox="1">
            <a:spLocks noGrp="1"/>
          </p:cNvSpPr>
          <p:nvPr>
            <p:ph type="body" idx="26"/>
          </p:nvPr>
        </p:nvSpPr>
        <p:spPr>
          <a:xfrm>
            <a:off x="5911033" y="4007347"/>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72" name="Google Shape;572;p32"/>
          <p:cNvSpPr txBox="1">
            <a:spLocks noGrp="1"/>
          </p:cNvSpPr>
          <p:nvPr>
            <p:ph type="body" idx="27"/>
          </p:nvPr>
        </p:nvSpPr>
        <p:spPr>
          <a:xfrm>
            <a:off x="5911033" y="4219386"/>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grpSp>
        <p:nvGrpSpPr>
          <p:cNvPr id="573" name="Google Shape;573;p32"/>
          <p:cNvGrpSpPr/>
          <p:nvPr/>
        </p:nvGrpSpPr>
        <p:grpSpPr>
          <a:xfrm>
            <a:off x="3064089" y="1322496"/>
            <a:ext cx="3130304" cy="3130304"/>
            <a:chOff x="1725851" y="197234"/>
            <a:chExt cx="4799362" cy="4799363"/>
          </a:xfrm>
        </p:grpSpPr>
        <p:sp>
          <p:nvSpPr>
            <p:cNvPr id="574" name="Google Shape;574;p32"/>
            <p:cNvSpPr/>
            <p:nvPr/>
          </p:nvSpPr>
          <p:spPr>
            <a:xfrm>
              <a:off x="2160294" y="631678"/>
              <a:ext cx="3930473" cy="3930474"/>
            </a:xfrm>
            <a:prstGeom prst="blockArc">
              <a:avLst>
                <a:gd name="adj1" fmla="val 13500000"/>
                <a:gd name="adj2" fmla="val 16200000"/>
                <a:gd name="adj3" fmla="val 343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2"/>
            <p:cNvSpPr/>
            <p:nvPr/>
          </p:nvSpPr>
          <p:spPr>
            <a:xfrm>
              <a:off x="2160294" y="631678"/>
              <a:ext cx="3930473" cy="3930474"/>
            </a:xfrm>
            <a:prstGeom prst="blockArc">
              <a:avLst>
                <a:gd name="adj1" fmla="val 10800000"/>
                <a:gd name="adj2" fmla="val 13500000"/>
                <a:gd name="adj3" fmla="val 3430"/>
              </a:avLst>
            </a:prstGeom>
            <a:solidFill>
              <a:srgbClr val="9D9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2"/>
            <p:cNvSpPr/>
            <p:nvPr/>
          </p:nvSpPr>
          <p:spPr>
            <a:xfrm>
              <a:off x="2160294" y="631678"/>
              <a:ext cx="3930473" cy="3930474"/>
            </a:xfrm>
            <a:prstGeom prst="blockArc">
              <a:avLst>
                <a:gd name="adj1" fmla="val 8100000"/>
                <a:gd name="adj2" fmla="val 10800000"/>
                <a:gd name="adj3" fmla="val 343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2160294" y="631678"/>
              <a:ext cx="3930473" cy="3930474"/>
            </a:xfrm>
            <a:prstGeom prst="blockArc">
              <a:avLst>
                <a:gd name="adj1" fmla="val 5400000"/>
                <a:gd name="adj2" fmla="val 8100000"/>
                <a:gd name="adj3" fmla="val 3430"/>
              </a:avLst>
            </a:prstGeom>
            <a:solidFill>
              <a:srgbClr val="B4B4B4"/>
            </a:solidFill>
            <a:ln w="9525" cap="flat" cmpd="sng">
              <a:solidFill>
                <a:srgbClr val="A8A8A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78" name="Google Shape;578;p32"/>
            <p:cNvSpPr/>
            <p:nvPr/>
          </p:nvSpPr>
          <p:spPr>
            <a:xfrm>
              <a:off x="2160294" y="631678"/>
              <a:ext cx="3930473" cy="3930474"/>
            </a:xfrm>
            <a:prstGeom prst="blockArc">
              <a:avLst>
                <a:gd name="adj1" fmla="val 2700000"/>
                <a:gd name="adj2" fmla="val 5400000"/>
                <a:gd name="adj3" fmla="val 343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p:nvPr/>
          </p:nvSpPr>
          <p:spPr>
            <a:xfrm>
              <a:off x="2160294" y="631678"/>
              <a:ext cx="3930473" cy="3930474"/>
            </a:xfrm>
            <a:prstGeom prst="blockArc">
              <a:avLst>
                <a:gd name="adj1" fmla="val 0"/>
                <a:gd name="adj2" fmla="val 2700000"/>
                <a:gd name="adj3" fmla="val 3430"/>
              </a:avLst>
            </a:prstGeom>
            <a:solidFill>
              <a:srgbClr val="F6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2"/>
            <p:cNvSpPr/>
            <p:nvPr/>
          </p:nvSpPr>
          <p:spPr>
            <a:xfrm>
              <a:off x="2160294" y="631678"/>
              <a:ext cx="3930473" cy="3930474"/>
            </a:xfrm>
            <a:prstGeom prst="blockArc">
              <a:avLst>
                <a:gd name="adj1" fmla="val 18900000"/>
                <a:gd name="adj2" fmla="val 0"/>
                <a:gd name="adj3" fmla="val 343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2"/>
            <p:cNvSpPr/>
            <p:nvPr/>
          </p:nvSpPr>
          <p:spPr>
            <a:xfrm>
              <a:off x="2160294" y="631678"/>
              <a:ext cx="3930473" cy="3930474"/>
            </a:xfrm>
            <a:prstGeom prst="blockArc">
              <a:avLst>
                <a:gd name="adj1" fmla="val 16200000"/>
                <a:gd name="adj2" fmla="val 18900000"/>
                <a:gd name="adj3" fmla="val 3430"/>
              </a:avLst>
            </a:prstGeom>
            <a:solidFill>
              <a:srgbClr val="F6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2"/>
            <p:cNvSpPr/>
            <p:nvPr/>
          </p:nvSpPr>
          <p:spPr>
            <a:xfrm>
              <a:off x="3128723" y="1600108"/>
              <a:ext cx="1993614" cy="1993614"/>
            </a:xfrm>
            <a:custGeom>
              <a:avLst/>
              <a:gdLst/>
              <a:ahLst/>
              <a:cxnLst/>
              <a:rect l="l" t="t" r="r" b="b"/>
              <a:pathLst>
                <a:path w="1993614" h="1993614" extrusionOk="0">
                  <a:moveTo>
                    <a:pt x="0" y="996807"/>
                  </a:moveTo>
                  <a:cubicBezTo>
                    <a:pt x="0" y="446286"/>
                    <a:pt x="446286" y="0"/>
                    <a:pt x="996807" y="0"/>
                  </a:cubicBezTo>
                  <a:cubicBezTo>
                    <a:pt x="1547328" y="0"/>
                    <a:pt x="1993614" y="446286"/>
                    <a:pt x="1993614" y="996807"/>
                  </a:cubicBezTo>
                  <a:cubicBezTo>
                    <a:pt x="1993614" y="1547328"/>
                    <a:pt x="1547328" y="1993614"/>
                    <a:pt x="996807" y="1993614"/>
                  </a:cubicBezTo>
                  <a:cubicBezTo>
                    <a:pt x="446286" y="1993614"/>
                    <a:pt x="0" y="1547328"/>
                    <a:pt x="0" y="996807"/>
                  </a:cubicBezTo>
                  <a:close/>
                </a:path>
              </a:pathLst>
            </a:custGeom>
            <a:noFill/>
            <a:ln w="50800" cap="flat" cmpd="sng">
              <a:solidFill>
                <a:srgbClr val="4C4C4C"/>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307175" tIns="307175" rIns="307175" bIns="307175" anchor="ctr" anchorCtr="0">
              <a:noAutofit/>
            </a:bodyPr>
            <a:lstStyle/>
            <a:p>
              <a:pPr marL="0" marR="0" lvl="0" indent="0" algn="ctr" rtl="0">
                <a:lnSpc>
                  <a:spcPct val="90000"/>
                </a:lnSpc>
                <a:spcBef>
                  <a:spcPts val="0"/>
                </a:spcBef>
                <a:spcAft>
                  <a:spcPts val="0"/>
                </a:spcAft>
                <a:buNone/>
              </a:pPr>
              <a:endParaRPr sz="1200">
                <a:solidFill>
                  <a:srgbClr val="4C4C4C"/>
                </a:solidFill>
                <a:latin typeface="Roboto"/>
                <a:ea typeface="Roboto"/>
                <a:cs typeface="Roboto"/>
                <a:sym typeface="Roboto"/>
              </a:endParaRPr>
            </a:p>
          </p:txBody>
        </p:sp>
        <p:sp>
          <p:nvSpPr>
            <p:cNvPr id="583" name="Google Shape;583;p32"/>
            <p:cNvSpPr/>
            <p:nvPr/>
          </p:nvSpPr>
          <p:spPr>
            <a:xfrm>
              <a:off x="3657379" y="19723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F6323E"/>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None/>
              </a:pPr>
              <a:endParaRPr sz="2100">
                <a:solidFill>
                  <a:schemeClr val="lt1"/>
                </a:solidFill>
                <a:latin typeface="Calibri"/>
                <a:ea typeface="Calibri"/>
                <a:cs typeface="Calibri"/>
                <a:sym typeface="Calibri"/>
              </a:endParaRPr>
            </a:p>
          </p:txBody>
        </p:sp>
        <p:sp>
          <p:nvSpPr>
            <p:cNvPr id="584" name="Google Shape;584;p32"/>
            <p:cNvSpPr/>
            <p:nvPr/>
          </p:nvSpPr>
          <p:spPr>
            <a:xfrm>
              <a:off x="5023178" y="762966"/>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CCCCCC"/>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None/>
              </a:pPr>
              <a:endParaRPr sz="2100">
                <a:solidFill>
                  <a:schemeClr val="lt1"/>
                </a:solidFill>
                <a:latin typeface="Calibri"/>
                <a:ea typeface="Calibri"/>
                <a:cs typeface="Calibri"/>
                <a:sym typeface="Calibri"/>
              </a:endParaRPr>
            </a:p>
          </p:txBody>
        </p:sp>
        <p:sp>
          <p:nvSpPr>
            <p:cNvPr id="585" name="Google Shape;585;p32"/>
            <p:cNvSpPr/>
            <p:nvPr/>
          </p:nvSpPr>
          <p:spPr>
            <a:xfrm>
              <a:off x="5588911" y="21287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F6323E"/>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None/>
              </a:pPr>
              <a:endParaRPr sz="2100">
                <a:solidFill>
                  <a:schemeClr val="lt1"/>
                </a:solidFill>
                <a:latin typeface="Calibri"/>
                <a:ea typeface="Calibri"/>
                <a:cs typeface="Calibri"/>
                <a:sym typeface="Calibri"/>
              </a:endParaRPr>
            </a:p>
          </p:txBody>
        </p:sp>
        <p:sp>
          <p:nvSpPr>
            <p:cNvPr id="586" name="Google Shape;586;p32"/>
            <p:cNvSpPr/>
            <p:nvPr/>
          </p:nvSpPr>
          <p:spPr>
            <a:xfrm>
              <a:off x="5023177" y="3494562"/>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9D9D9D"/>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None/>
              </a:pPr>
              <a:endParaRPr sz="2100">
                <a:solidFill>
                  <a:schemeClr val="lt1"/>
                </a:solidFill>
                <a:latin typeface="Calibri"/>
                <a:ea typeface="Calibri"/>
                <a:cs typeface="Calibri"/>
                <a:sym typeface="Calibri"/>
              </a:endParaRPr>
            </a:p>
          </p:txBody>
        </p:sp>
        <p:sp>
          <p:nvSpPr>
            <p:cNvPr id="587" name="Google Shape;587;p32"/>
            <p:cNvSpPr/>
            <p:nvPr/>
          </p:nvSpPr>
          <p:spPr>
            <a:xfrm>
              <a:off x="3657379" y="4060295"/>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F6323E"/>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None/>
              </a:pPr>
              <a:endParaRPr sz="4000">
                <a:solidFill>
                  <a:schemeClr val="lt1"/>
                </a:solidFill>
                <a:latin typeface="Calibri"/>
                <a:ea typeface="Calibri"/>
                <a:cs typeface="Calibri"/>
                <a:sym typeface="Calibri"/>
              </a:endParaRPr>
            </a:p>
          </p:txBody>
        </p:sp>
        <p:sp>
          <p:nvSpPr>
            <p:cNvPr id="588" name="Google Shape;588;p32"/>
            <p:cNvSpPr/>
            <p:nvPr/>
          </p:nvSpPr>
          <p:spPr>
            <a:xfrm>
              <a:off x="2291582" y="34945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A8A8A8"/>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None/>
              </a:pPr>
              <a:endParaRPr sz="4000">
                <a:solidFill>
                  <a:schemeClr val="lt1"/>
                </a:solidFill>
                <a:latin typeface="Calibri"/>
                <a:ea typeface="Calibri"/>
                <a:cs typeface="Calibri"/>
                <a:sym typeface="Calibri"/>
              </a:endParaRPr>
            </a:p>
          </p:txBody>
        </p:sp>
        <p:sp>
          <p:nvSpPr>
            <p:cNvPr id="589" name="Google Shape;589;p32"/>
            <p:cNvSpPr/>
            <p:nvPr/>
          </p:nvSpPr>
          <p:spPr>
            <a:xfrm>
              <a:off x="1725851" y="21287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chemeClr val="dk1"/>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None/>
              </a:pPr>
              <a:endParaRPr sz="4000">
                <a:solidFill>
                  <a:schemeClr val="lt1"/>
                </a:solidFill>
                <a:latin typeface="Calibri"/>
                <a:ea typeface="Calibri"/>
                <a:cs typeface="Calibri"/>
                <a:sym typeface="Calibri"/>
              </a:endParaRPr>
            </a:p>
          </p:txBody>
        </p:sp>
        <p:sp>
          <p:nvSpPr>
            <p:cNvPr id="590" name="Google Shape;590;p32"/>
            <p:cNvSpPr/>
            <p:nvPr/>
          </p:nvSpPr>
          <p:spPr>
            <a:xfrm>
              <a:off x="2291581" y="762965"/>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989898"/>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None/>
              </a:pPr>
              <a:endParaRPr sz="4000">
                <a:solidFill>
                  <a:schemeClr val="lt1"/>
                </a:solidFill>
                <a:latin typeface="Calibri"/>
                <a:ea typeface="Calibri"/>
                <a:cs typeface="Calibri"/>
                <a:sym typeface="Calibri"/>
              </a:endParaRPr>
            </a:p>
          </p:txBody>
        </p:sp>
      </p:grpSp>
      <p:pic>
        <p:nvPicPr>
          <p:cNvPr id="591" name="Google Shape;591;p32"/>
          <p:cNvPicPr preferRelativeResize="0"/>
          <p:nvPr/>
        </p:nvPicPr>
        <p:blipFill rotWithShape="1">
          <a:blip r:embed="rId2">
            <a:alphaModFix/>
          </a:blip>
          <a:srcRect/>
          <a:stretch/>
        </p:blipFill>
        <p:spPr>
          <a:xfrm>
            <a:off x="3906518" y="1572770"/>
            <a:ext cx="365816" cy="365816"/>
          </a:xfrm>
          <a:prstGeom prst="rect">
            <a:avLst/>
          </a:prstGeom>
          <a:noFill/>
          <a:ln>
            <a:noFill/>
          </a:ln>
        </p:spPr>
      </p:pic>
      <p:pic>
        <p:nvPicPr>
          <p:cNvPr id="592" name="Google Shape;592;p32"/>
          <p:cNvPicPr preferRelativeResize="0"/>
          <p:nvPr/>
        </p:nvPicPr>
        <p:blipFill rotWithShape="1">
          <a:blip r:embed="rId3">
            <a:alphaModFix/>
          </a:blip>
          <a:srcRect/>
          <a:stretch/>
        </p:blipFill>
        <p:spPr>
          <a:xfrm>
            <a:off x="4972122" y="3840710"/>
            <a:ext cx="365816" cy="365816"/>
          </a:xfrm>
          <a:prstGeom prst="rect">
            <a:avLst/>
          </a:prstGeom>
          <a:noFill/>
          <a:ln>
            <a:noFill/>
          </a:ln>
        </p:spPr>
      </p:pic>
      <p:pic>
        <p:nvPicPr>
          <p:cNvPr id="593" name="Google Shape;593;p32"/>
          <p:cNvPicPr preferRelativeResize="0"/>
          <p:nvPr/>
        </p:nvPicPr>
        <p:blipFill rotWithShape="1">
          <a:blip r:embed="rId4">
            <a:alphaModFix/>
          </a:blip>
          <a:srcRect/>
          <a:stretch/>
        </p:blipFill>
        <p:spPr>
          <a:xfrm>
            <a:off x="3285784" y="3229619"/>
            <a:ext cx="365816" cy="365816"/>
          </a:xfrm>
          <a:prstGeom prst="rect">
            <a:avLst/>
          </a:prstGeom>
          <a:noFill/>
          <a:ln>
            <a:noFill/>
          </a:ln>
        </p:spPr>
      </p:pic>
      <p:pic>
        <p:nvPicPr>
          <p:cNvPr id="594" name="Google Shape;594;p32"/>
          <p:cNvPicPr preferRelativeResize="0"/>
          <p:nvPr/>
        </p:nvPicPr>
        <p:blipFill rotWithShape="1">
          <a:blip r:embed="rId5">
            <a:alphaModFix/>
          </a:blip>
          <a:srcRect/>
          <a:stretch/>
        </p:blipFill>
        <p:spPr>
          <a:xfrm>
            <a:off x="3260129" y="2284117"/>
            <a:ext cx="365816" cy="365816"/>
          </a:xfrm>
          <a:prstGeom prst="rect">
            <a:avLst/>
          </a:prstGeom>
          <a:noFill/>
          <a:ln>
            <a:noFill/>
          </a:ln>
        </p:spPr>
      </p:pic>
      <p:pic>
        <p:nvPicPr>
          <p:cNvPr id="595" name="Google Shape;595;p32"/>
          <p:cNvPicPr preferRelativeResize="0"/>
          <p:nvPr/>
        </p:nvPicPr>
        <p:blipFill rotWithShape="1">
          <a:blip r:embed="rId6">
            <a:alphaModFix/>
          </a:blip>
          <a:srcRect/>
          <a:stretch/>
        </p:blipFill>
        <p:spPr>
          <a:xfrm>
            <a:off x="4871063" y="1518775"/>
            <a:ext cx="365816" cy="365816"/>
          </a:xfrm>
          <a:prstGeom prst="rect">
            <a:avLst/>
          </a:prstGeom>
          <a:noFill/>
          <a:ln>
            <a:noFill/>
          </a:ln>
        </p:spPr>
      </p:pic>
      <p:pic>
        <p:nvPicPr>
          <p:cNvPr id="596" name="Google Shape;596;p32"/>
          <p:cNvPicPr preferRelativeResize="0"/>
          <p:nvPr/>
        </p:nvPicPr>
        <p:blipFill rotWithShape="1">
          <a:blip r:embed="rId7">
            <a:alphaModFix/>
          </a:blip>
          <a:srcRect/>
          <a:stretch/>
        </p:blipFill>
        <p:spPr>
          <a:xfrm>
            <a:off x="5606880" y="2182634"/>
            <a:ext cx="365816" cy="365816"/>
          </a:xfrm>
          <a:prstGeom prst="rect">
            <a:avLst/>
          </a:prstGeom>
          <a:noFill/>
          <a:ln>
            <a:noFill/>
          </a:ln>
        </p:spPr>
      </p:pic>
      <p:pic>
        <p:nvPicPr>
          <p:cNvPr id="597" name="Google Shape;597;p32"/>
          <p:cNvPicPr preferRelativeResize="0"/>
          <p:nvPr/>
        </p:nvPicPr>
        <p:blipFill rotWithShape="1">
          <a:blip r:embed="rId8">
            <a:alphaModFix/>
          </a:blip>
          <a:srcRect/>
          <a:stretch/>
        </p:blipFill>
        <p:spPr>
          <a:xfrm>
            <a:off x="5641355" y="3145032"/>
            <a:ext cx="365816" cy="365816"/>
          </a:xfrm>
          <a:prstGeom prst="rect">
            <a:avLst/>
          </a:prstGeom>
          <a:noFill/>
          <a:ln>
            <a:noFill/>
          </a:ln>
        </p:spPr>
      </p:pic>
      <p:pic>
        <p:nvPicPr>
          <p:cNvPr id="598" name="Google Shape;598;p32"/>
          <p:cNvPicPr preferRelativeResize="0"/>
          <p:nvPr/>
        </p:nvPicPr>
        <p:blipFill rotWithShape="1">
          <a:blip r:embed="rId9">
            <a:alphaModFix/>
          </a:blip>
          <a:srcRect/>
          <a:stretch/>
        </p:blipFill>
        <p:spPr>
          <a:xfrm>
            <a:off x="4014639" y="3877794"/>
            <a:ext cx="365816" cy="365816"/>
          </a:xfrm>
          <a:prstGeom prst="rect">
            <a:avLst/>
          </a:prstGeom>
          <a:noFill/>
          <a:ln>
            <a:noFill/>
          </a:ln>
        </p:spPr>
      </p:pic>
      <p:sp>
        <p:nvSpPr>
          <p:cNvPr id="599" name="Google Shape;599;p32"/>
          <p:cNvSpPr txBox="1">
            <a:spLocks noGrp="1"/>
          </p:cNvSpPr>
          <p:nvPr>
            <p:ph type="body" idx="28"/>
          </p:nvPr>
        </p:nvSpPr>
        <p:spPr>
          <a:xfrm>
            <a:off x="4052675" y="2723156"/>
            <a:ext cx="1182772" cy="3866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100"/>
              <a:buFont typeface="Arial"/>
              <a:buNone/>
              <a:defRPr sz="11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00" name="Google Shape;600;p32"/>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601" name="Google Shape;601;p32"/>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602" name="Google Shape;602;p32"/>
          <p:cNvPicPr preferRelativeResize="0"/>
          <p:nvPr/>
        </p:nvPicPr>
        <p:blipFill rotWithShape="1">
          <a:blip r:embed="rId10">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603"/>
        <p:cNvGrpSpPr/>
        <p:nvPr/>
      </p:nvGrpSpPr>
      <p:grpSpPr>
        <a:xfrm>
          <a:off x="0" y="0"/>
          <a:ext cx="0" cy="0"/>
          <a:chOff x="0" y="0"/>
          <a:chExt cx="0" cy="0"/>
        </a:xfrm>
      </p:grpSpPr>
      <p:sp>
        <p:nvSpPr>
          <p:cNvPr id="604" name="Google Shape;604;p3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5" name="Google Shape;605;p3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
        <p:nvSpPr>
          <p:cNvPr id="606" name="Google Shape;606;p33"/>
          <p:cNvSpPr txBox="1">
            <a:spLocks noGrp="1"/>
          </p:cNvSpPr>
          <p:nvPr>
            <p:ph type="body" idx="1"/>
          </p:nvPr>
        </p:nvSpPr>
        <p:spPr>
          <a:xfrm>
            <a:off x="630238" y="1455738"/>
            <a:ext cx="2933700" cy="3060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07" name="Google Shape;607;p33"/>
          <p:cNvSpPr>
            <a:spLocks noGrp="1"/>
          </p:cNvSpPr>
          <p:nvPr>
            <p:ph type="chart" idx="2"/>
          </p:nvPr>
        </p:nvSpPr>
        <p:spPr>
          <a:xfrm>
            <a:off x="3676650" y="1466850"/>
            <a:ext cx="4845050" cy="304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08" name="Google Shape;608;p33"/>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609" name="Google Shape;609;p33"/>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610" name="Google Shape;610;p33"/>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pos="2245">
          <p15:clr>
            <a:srgbClr val="FBAE40"/>
          </p15:clr>
        </p15:guide>
        <p15:guide id="3" orient="horz" pos="917">
          <p15:clr>
            <a:srgbClr val="FBAE40"/>
          </p15:clr>
        </p15:guide>
        <p15:guide id="4" orient="horz" pos="2845">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663921" y="4653888"/>
            <a:ext cx="2057400" cy="273844"/>
          </a:xfrm>
        </p:spPr>
        <p:txBody>
          <a:bodyPr/>
          <a:lstStyle>
            <a:lvl1pPr>
              <a:defRPr>
                <a:solidFill>
                  <a:srgbClr val="E72D40"/>
                </a:solidFill>
              </a:defRPr>
            </a:lvl1pPr>
          </a:lstStyle>
          <a:p>
            <a:r>
              <a:rPr lang="en-IN" dirty="0"/>
              <a:t>29/06/19</a:t>
            </a:r>
          </a:p>
        </p:txBody>
      </p:sp>
      <p:sp>
        <p:nvSpPr>
          <p:cNvPr id="6" name="Slide Number Placeholder 5"/>
          <p:cNvSpPr>
            <a:spLocks noGrp="1"/>
          </p:cNvSpPr>
          <p:nvPr>
            <p:ph type="sldNum" sz="quarter" idx="12"/>
          </p:nvPr>
        </p:nvSpPr>
        <p:spPr>
          <a:xfrm>
            <a:off x="6616976" y="4012407"/>
            <a:ext cx="2057400" cy="273844"/>
          </a:xfrm>
        </p:spPr>
        <p:txBody>
          <a:bodyPr/>
          <a:lstStyle>
            <a:lvl1pPr>
              <a:defRPr>
                <a:solidFill>
                  <a:srgbClr val="E72D40"/>
                </a:solidFill>
              </a:defRPr>
            </a:lvl1pPr>
          </a:lstStyle>
          <a:p>
            <a:fld id="{273EEA2F-D825-49D3-9C25-497F06EFD3F7}" type="slidenum">
              <a:rPr lang="en-IN" smtClean="0"/>
              <a:pPr/>
              <a:t>‹#›</a:t>
            </a:fld>
            <a:endParaRPr lang="en-IN" dirty="0"/>
          </a:p>
        </p:txBody>
      </p:sp>
      <p:sp>
        <p:nvSpPr>
          <p:cNvPr id="7" name="Rectangle 6">
            <a:extLst>
              <a:ext uri="{FF2B5EF4-FFF2-40B4-BE49-F238E27FC236}">
                <a16:creationId xmlns:a16="http://schemas.microsoft.com/office/drawing/2014/main" id="{2FA6BFC7-D5F1-408F-A79B-F51DF7A156FC}"/>
              </a:ext>
            </a:extLst>
          </p:cNvPr>
          <p:cNvSpPr/>
          <p:nvPr userDrawn="1"/>
        </p:nvSpPr>
        <p:spPr>
          <a:xfrm>
            <a:off x="0" y="1"/>
            <a:ext cx="9144000" cy="46538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8" name="Picture 7">
            <a:extLst>
              <a:ext uri="{FF2B5EF4-FFF2-40B4-BE49-F238E27FC236}">
                <a16:creationId xmlns:a16="http://schemas.microsoft.com/office/drawing/2014/main" id="{F0BCB513-97E7-4376-B0F7-C82E10180F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3922" y="571888"/>
            <a:ext cx="2057400" cy="548993"/>
          </a:xfrm>
          <a:prstGeom prst="rect">
            <a:avLst/>
          </a:prstGeom>
        </p:spPr>
      </p:pic>
    </p:spTree>
    <p:extLst>
      <p:ext uri="{BB962C8B-B14F-4D97-AF65-F5344CB8AC3E}">
        <p14:creationId xmlns:p14="http://schemas.microsoft.com/office/powerpoint/2010/main" val="604973605"/>
      </p:ext>
    </p:extLst>
  </p:cSld>
  <p:clrMapOvr>
    <a:masterClrMapping/>
  </p:clrMapOvr>
  <p:extLst mod="1">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629841" y="273844"/>
            <a:ext cx="7886700" cy="994172"/>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4400"/>
              <a:buFont typeface="Lato"/>
              <a:buNone/>
              <a:defRPr>
                <a:latin typeface="Lato"/>
                <a:ea typeface="Lato"/>
                <a:cs typeface="Lato"/>
                <a:sym typeface="La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body" idx="1"/>
          </p:nvPr>
        </p:nvSpPr>
        <p:spPr>
          <a:xfrm>
            <a:off x="629842" y="1260872"/>
            <a:ext cx="3868340" cy="617934"/>
          </a:xfrm>
          <a:prstGeom prst="rect">
            <a:avLst/>
          </a:prstGeom>
          <a:noFill/>
          <a:ln>
            <a:noFill/>
          </a:ln>
        </p:spPr>
        <p:txBody>
          <a:bodyPr spcFirstLastPara="1" wrap="square" lIns="91425" tIns="45700" rIns="91425" bIns="45700" anchor="b" anchorCtr="0"/>
          <a:lstStyle>
            <a:lvl1pPr marL="342900" lvl="0" indent="-171450" algn="l">
              <a:lnSpc>
                <a:spcPct val="90000"/>
              </a:lnSpc>
              <a:spcBef>
                <a:spcPts val="750"/>
              </a:spcBef>
              <a:spcAft>
                <a:spcPts val="0"/>
              </a:spcAft>
              <a:buClr>
                <a:schemeClr val="dk1"/>
              </a:buClr>
              <a:buSzPts val="2400"/>
              <a:buNone/>
              <a:defRPr sz="1800" b="1">
                <a:latin typeface="Lato"/>
                <a:ea typeface="Lato"/>
                <a:cs typeface="Lato"/>
                <a:sym typeface="Lato"/>
              </a:defRPr>
            </a:lvl1pPr>
            <a:lvl2pPr marL="685800" lvl="1" indent="-171450" algn="l">
              <a:lnSpc>
                <a:spcPct val="90000"/>
              </a:lnSpc>
              <a:spcBef>
                <a:spcPts val="375"/>
              </a:spcBef>
              <a:spcAft>
                <a:spcPts val="0"/>
              </a:spcAft>
              <a:buClr>
                <a:schemeClr val="dk1"/>
              </a:buClr>
              <a:buSzPts val="2000"/>
              <a:buNone/>
              <a:defRPr sz="1500" b="1"/>
            </a:lvl2pPr>
            <a:lvl3pPr marL="1028700" lvl="2" indent="-171450" algn="l">
              <a:lnSpc>
                <a:spcPct val="90000"/>
              </a:lnSpc>
              <a:spcBef>
                <a:spcPts val="375"/>
              </a:spcBef>
              <a:spcAft>
                <a:spcPts val="0"/>
              </a:spcAft>
              <a:buClr>
                <a:schemeClr val="dk1"/>
              </a:buClr>
              <a:buSzPts val="1800"/>
              <a:buNone/>
              <a:defRPr sz="1350" b="1"/>
            </a:lvl3pPr>
            <a:lvl4pPr marL="1371600" lvl="3" indent="-171450" algn="l">
              <a:lnSpc>
                <a:spcPct val="90000"/>
              </a:lnSpc>
              <a:spcBef>
                <a:spcPts val="375"/>
              </a:spcBef>
              <a:spcAft>
                <a:spcPts val="0"/>
              </a:spcAft>
              <a:buClr>
                <a:schemeClr val="dk1"/>
              </a:buClr>
              <a:buSzPts val="1600"/>
              <a:buNone/>
              <a:defRPr sz="1200" b="1"/>
            </a:lvl4pPr>
            <a:lvl5pPr marL="1714500" lvl="4" indent="-171450" algn="l">
              <a:lnSpc>
                <a:spcPct val="90000"/>
              </a:lnSpc>
              <a:spcBef>
                <a:spcPts val="375"/>
              </a:spcBef>
              <a:spcAft>
                <a:spcPts val="0"/>
              </a:spcAft>
              <a:buClr>
                <a:schemeClr val="dk1"/>
              </a:buClr>
              <a:buSzPts val="1600"/>
              <a:buNone/>
              <a:defRPr sz="1200" b="1"/>
            </a:lvl5pPr>
            <a:lvl6pPr marL="2057400" lvl="5" indent="-171450" algn="l">
              <a:lnSpc>
                <a:spcPct val="90000"/>
              </a:lnSpc>
              <a:spcBef>
                <a:spcPts val="375"/>
              </a:spcBef>
              <a:spcAft>
                <a:spcPts val="0"/>
              </a:spcAft>
              <a:buClr>
                <a:schemeClr val="dk1"/>
              </a:buClr>
              <a:buSzPts val="1600"/>
              <a:buNone/>
              <a:defRPr sz="1200" b="1"/>
            </a:lvl6pPr>
            <a:lvl7pPr marL="2400300" lvl="6" indent="-171450" algn="l">
              <a:lnSpc>
                <a:spcPct val="90000"/>
              </a:lnSpc>
              <a:spcBef>
                <a:spcPts val="375"/>
              </a:spcBef>
              <a:spcAft>
                <a:spcPts val="0"/>
              </a:spcAft>
              <a:buClr>
                <a:schemeClr val="dk1"/>
              </a:buClr>
              <a:buSzPts val="1600"/>
              <a:buNone/>
              <a:defRPr sz="1200" b="1"/>
            </a:lvl7pPr>
            <a:lvl8pPr marL="2743200" lvl="7" indent="-171450" algn="l">
              <a:lnSpc>
                <a:spcPct val="90000"/>
              </a:lnSpc>
              <a:spcBef>
                <a:spcPts val="375"/>
              </a:spcBef>
              <a:spcAft>
                <a:spcPts val="0"/>
              </a:spcAft>
              <a:buClr>
                <a:schemeClr val="dk1"/>
              </a:buClr>
              <a:buSzPts val="1600"/>
              <a:buNone/>
              <a:defRPr sz="1200" b="1"/>
            </a:lvl8pPr>
            <a:lvl9pPr marL="3086100" lvl="8" indent="-171450" algn="l">
              <a:lnSpc>
                <a:spcPct val="90000"/>
              </a:lnSpc>
              <a:spcBef>
                <a:spcPts val="375"/>
              </a:spcBef>
              <a:spcAft>
                <a:spcPts val="0"/>
              </a:spcAft>
              <a:buClr>
                <a:schemeClr val="dk1"/>
              </a:buClr>
              <a:buSzPts val="1600"/>
              <a:buNone/>
              <a:defRPr sz="1200" b="1"/>
            </a:lvl9pPr>
          </a:lstStyle>
          <a:p>
            <a:endParaRPr/>
          </a:p>
        </p:txBody>
      </p:sp>
      <p:sp>
        <p:nvSpPr>
          <p:cNvPr id="48" name="Google Shape;48;p7"/>
          <p:cNvSpPr txBox="1">
            <a:spLocks noGrp="1"/>
          </p:cNvSpPr>
          <p:nvPr>
            <p:ph type="body" idx="2"/>
          </p:nvPr>
        </p:nvSpPr>
        <p:spPr>
          <a:xfrm>
            <a:off x="629842" y="1878806"/>
            <a:ext cx="3868340" cy="2763441"/>
          </a:xfrm>
          <a:prstGeom prst="rect">
            <a:avLst/>
          </a:prstGeom>
          <a:noFill/>
          <a:ln>
            <a:noFill/>
          </a:ln>
        </p:spPr>
        <p:txBody>
          <a:bodyPr spcFirstLastPara="1" wrap="square" lIns="91425" tIns="45700" rIns="91425" bIns="45700" anchor="t" anchorCtr="0"/>
          <a:lstStyle>
            <a:lvl1pPr marL="342900" lvl="0" indent="-304800" algn="l">
              <a:lnSpc>
                <a:spcPct val="90000"/>
              </a:lnSpc>
              <a:spcBef>
                <a:spcPts val="750"/>
              </a:spcBef>
              <a:spcAft>
                <a:spcPts val="0"/>
              </a:spcAft>
              <a:buClr>
                <a:schemeClr val="dk1"/>
              </a:buClr>
              <a:buSzPts val="2800"/>
              <a:buChar char="•"/>
              <a:defRPr>
                <a:latin typeface="Lato"/>
                <a:ea typeface="Lato"/>
                <a:cs typeface="Lato"/>
                <a:sym typeface="Lato"/>
              </a:defRPr>
            </a:lvl1pPr>
            <a:lvl2pPr marL="685800" lvl="1" indent="-285750" algn="l">
              <a:lnSpc>
                <a:spcPct val="90000"/>
              </a:lnSpc>
              <a:spcBef>
                <a:spcPts val="375"/>
              </a:spcBef>
              <a:spcAft>
                <a:spcPts val="0"/>
              </a:spcAft>
              <a:buClr>
                <a:schemeClr val="dk1"/>
              </a:buClr>
              <a:buSzPts val="2400"/>
              <a:buChar char="•"/>
              <a:defRPr>
                <a:latin typeface="Lato"/>
                <a:ea typeface="Lato"/>
                <a:cs typeface="Lato"/>
                <a:sym typeface="Lato"/>
              </a:defRPr>
            </a:lvl2pPr>
            <a:lvl3pPr marL="1028700" lvl="2" indent="-266700" algn="l">
              <a:lnSpc>
                <a:spcPct val="90000"/>
              </a:lnSpc>
              <a:spcBef>
                <a:spcPts val="375"/>
              </a:spcBef>
              <a:spcAft>
                <a:spcPts val="0"/>
              </a:spcAft>
              <a:buClr>
                <a:schemeClr val="dk1"/>
              </a:buClr>
              <a:buSzPts val="2000"/>
              <a:buChar char="•"/>
              <a:defRPr>
                <a:latin typeface="Lato"/>
                <a:ea typeface="Lato"/>
                <a:cs typeface="Lato"/>
                <a:sym typeface="Lato"/>
              </a:defRPr>
            </a:lvl3pPr>
            <a:lvl4pPr marL="1371600" lvl="3" indent="-257175" algn="l">
              <a:lnSpc>
                <a:spcPct val="90000"/>
              </a:lnSpc>
              <a:spcBef>
                <a:spcPts val="375"/>
              </a:spcBef>
              <a:spcAft>
                <a:spcPts val="0"/>
              </a:spcAft>
              <a:buClr>
                <a:schemeClr val="dk1"/>
              </a:buClr>
              <a:buSzPts val="1800"/>
              <a:buChar char="•"/>
              <a:defRPr>
                <a:latin typeface="Lato"/>
                <a:ea typeface="Lato"/>
                <a:cs typeface="Lato"/>
                <a:sym typeface="Lato"/>
              </a:defRPr>
            </a:lvl4pPr>
            <a:lvl5pPr marL="1714500" lvl="4" indent="-257175" algn="l">
              <a:lnSpc>
                <a:spcPct val="90000"/>
              </a:lnSpc>
              <a:spcBef>
                <a:spcPts val="375"/>
              </a:spcBef>
              <a:spcAft>
                <a:spcPts val="0"/>
              </a:spcAft>
              <a:buClr>
                <a:schemeClr val="dk1"/>
              </a:buClr>
              <a:buSzPts val="1800"/>
              <a:buChar char="•"/>
              <a:defRPr>
                <a:latin typeface="Lato"/>
                <a:ea typeface="Lato"/>
                <a:cs typeface="Lato"/>
                <a:sym typeface="Lato"/>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9" name="Google Shape;49;p7"/>
          <p:cNvSpPr txBox="1">
            <a:spLocks noGrp="1"/>
          </p:cNvSpPr>
          <p:nvPr>
            <p:ph type="body" idx="3"/>
          </p:nvPr>
        </p:nvSpPr>
        <p:spPr>
          <a:xfrm>
            <a:off x="4629150" y="1260872"/>
            <a:ext cx="3887391" cy="617934"/>
          </a:xfrm>
          <a:prstGeom prst="rect">
            <a:avLst/>
          </a:prstGeom>
          <a:noFill/>
          <a:ln>
            <a:noFill/>
          </a:ln>
        </p:spPr>
        <p:txBody>
          <a:bodyPr spcFirstLastPara="1" wrap="square" lIns="91425" tIns="45700" rIns="91425" bIns="45700" anchor="b" anchorCtr="0"/>
          <a:lstStyle>
            <a:lvl1pPr marL="342900" lvl="0" indent="-171450" algn="l">
              <a:lnSpc>
                <a:spcPct val="90000"/>
              </a:lnSpc>
              <a:spcBef>
                <a:spcPts val="750"/>
              </a:spcBef>
              <a:spcAft>
                <a:spcPts val="0"/>
              </a:spcAft>
              <a:buClr>
                <a:schemeClr val="dk1"/>
              </a:buClr>
              <a:buSzPts val="2400"/>
              <a:buNone/>
              <a:defRPr sz="1800" b="1">
                <a:latin typeface="Lato"/>
                <a:ea typeface="Lato"/>
                <a:cs typeface="Lato"/>
                <a:sym typeface="Lato"/>
              </a:defRPr>
            </a:lvl1pPr>
            <a:lvl2pPr marL="685800" lvl="1" indent="-171450" algn="l">
              <a:lnSpc>
                <a:spcPct val="90000"/>
              </a:lnSpc>
              <a:spcBef>
                <a:spcPts val="375"/>
              </a:spcBef>
              <a:spcAft>
                <a:spcPts val="0"/>
              </a:spcAft>
              <a:buClr>
                <a:schemeClr val="dk1"/>
              </a:buClr>
              <a:buSzPts val="2000"/>
              <a:buNone/>
              <a:defRPr sz="1500" b="1"/>
            </a:lvl2pPr>
            <a:lvl3pPr marL="1028700" lvl="2" indent="-171450" algn="l">
              <a:lnSpc>
                <a:spcPct val="90000"/>
              </a:lnSpc>
              <a:spcBef>
                <a:spcPts val="375"/>
              </a:spcBef>
              <a:spcAft>
                <a:spcPts val="0"/>
              </a:spcAft>
              <a:buClr>
                <a:schemeClr val="dk1"/>
              </a:buClr>
              <a:buSzPts val="1800"/>
              <a:buNone/>
              <a:defRPr sz="1350" b="1"/>
            </a:lvl3pPr>
            <a:lvl4pPr marL="1371600" lvl="3" indent="-171450" algn="l">
              <a:lnSpc>
                <a:spcPct val="90000"/>
              </a:lnSpc>
              <a:spcBef>
                <a:spcPts val="375"/>
              </a:spcBef>
              <a:spcAft>
                <a:spcPts val="0"/>
              </a:spcAft>
              <a:buClr>
                <a:schemeClr val="dk1"/>
              </a:buClr>
              <a:buSzPts val="1600"/>
              <a:buNone/>
              <a:defRPr sz="1200" b="1"/>
            </a:lvl4pPr>
            <a:lvl5pPr marL="1714500" lvl="4" indent="-171450" algn="l">
              <a:lnSpc>
                <a:spcPct val="90000"/>
              </a:lnSpc>
              <a:spcBef>
                <a:spcPts val="375"/>
              </a:spcBef>
              <a:spcAft>
                <a:spcPts val="0"/>
              </a:spcAft>
              <a:buClr>
                <a:schemeClr val="dk1"/>
              </a:buClr>
              <a:buSzPts val="1600"/>
              <a:buNone/>
              <a:defRPr sz="1200" b="1"/>
            </a:lvl5pPr>
            <a:lvl6pPr marL="2057400" lvl="5" indent="-171450" algn="l">
              <a:lnSpc>
                <a:spcPct val="90000"/>
              </a:lnSpc>
              <a:spcBef>
                <a:spcPts val="375"/>
              </a:spcBef>
              <a:spcAft>
                <a:spcPts val="0"/>
              </a:spcAft>
              <a:buClr>
                <a:schemeClr val="dk1"/>
              </a:buClr>
              <a:buSzPts val="1600"/>
              <a:buNone/>
              <a:defRPr sz="1200" b="1"/>
            </a:lvl6pPr>
            <a:lvl7pPr marL="2400300" lvl="6" indent="-171450" algn="l">
              <a:lnSpc>
                <a:spcPct val="90000"/>
              </a:lnSpc>
              <a:spcBef>
                <a:spcPts val="375"/>
              </a:spcBef>
              <a:spcAft>
                <a:spcPts val="0"/>
              </a:spcAft>
              <a:buClr>
                <a:schemeClr val="dk1"/>
              </a:buClr>
              <a:buSzPts val="1600"/>
              <a:buNone/>
              <a:defRPr sz="1200" b="1"/>
            </a:lvl7pPr>
            <a:lvl8pPr marL="2743200" lvl="7" indent="-171450" algn="l">
              <a:lnSpc>
                <a:spcPct val="90000"/>
              </a:lnSpc>
              <a:spcBef>
                <a:spcPts val="375"/>
              </a:spcBef>
              <a:spcAft>
                <a:spcPts val="0"/>
              </a:spcAft>
              <a:buClr>
                <a:schemeClr val="dk1"/>
              </a:buClr>
              <a:buSzPts val="1600"/>
              <a:buNone/>
              <a:defRPr sz="1200" b="1"/>
            </a:lvl8pPr>
            <a:lvl9pPr marL="3086100" lvl="8" indent="-171450" algn="l">
              <a:lnSpc>
                <a:spcPct val="90000"/>
              </a:lnSpc>
              <a:spcBef>
                <a:spcPts val="375"/>
              </a:spcBef>
              <a:spcAft>
                <a:spcPts val="0"/>
              </a:spcAft>
              <a:buClr>
                <a:schemeClr val="dk1"/>
              </a:buClr>
              <a:buSzPts val="1600"/>
              <a:buNone/>
              <a:defRPr sz="1200" b="1"/>
            </a:lvl9pPr>
          </a:lstStyle>
          <a:p>
            <a:endParaRPr/>
          </a:p>
        </p:txBody>
      </p:sp>
      <p:sp>
        <p:nvSpPr>
          <p:cNvPr id="50" name="Google Shape;50;p7"/>
          <p:cNvSpPr txBox="1">
            <a:spLocks noGrp="1"/>
          </p:cNvSpPr>
          <p:nvPr>
            <p:ph type="body" idx="4"/>
          </p:nvPr>
        </p:nvSpPr>
        <p:spPr>
          <a:xfrm>
            <a:off x="4629150" y="1878806"/>
            <a:ext cx="3887391" cy="2763441"/>
          </a:xfrm>
          <a:prstGeom prst="rect">
            <a:avLst/>
          </a:prstGeom>
          <a:noFill/>
          <a:ln>
            <a:noFill/>
          </a:ln>
        </p:spPr>
        <p:txBody>
          <a:bodyPr spcFirstLastPara="1" wrap="square" lIns="91425" tIns="45700" rIns="91425" bIns="45700" anchor="t" anchorCtr="0"/>
          <a:lstStyle>
            <a:lvl1pPr marL="342900" lvl="0" indent="-304800" algn="l">
              <a:lnSpc>
                <a:spcPct val="90000"/>
              </a:lnSpc>
              <a:spcBef>
                <a:spcPts val="750"/>
              </a:spcBef>
              <a:spcAft>
                <a:spcPts val="0"/>
              </a:spcAft>
              <a:buClr>
                <a:schemeClr val="dk1"/>
              </a:buClr>
              <a:buSzPts val="2800"/>
              <a:buChar char="•"/>
              <a:defRPr>
                <a:latin typeface="Lato"/>
                <a:ea typeface="Lato"/>
                <a:cs typeface="Lato"/>
                <a:sym typeface="Lato"/>
              </a:defRPr>
            </a:lvl1pPr>
            <a:lvl2pPr marL="685800" lvl="1" indent="-285750" algn="l">
              <a:lnSpc>
                <a:spcPct val="90000"/>
              </a:lnSpc>
              <a:spcBef>
                <a:spcPts val="375"/>
              </a:spcBef>
              <a:spcAft>
                <a:spcPts val="0"/>
              </a:spcAft>
              <a:buClr>
                <a:schemeClr val="dk1"/>
              </a:buClr>
              <a:buSzPts val="2400"/>
              <a:buChar char="•"/>
              <a:defRPr>
                <a:latin typeface="Lato"/>
                <a:ea typeface="Lato"/>
                <a:cs typeface="Lato"/>
                <a:sym typeface="Lato"/>
              </a:defRPr>
            </a:lvl2pPr>
            <a:lvl3pPr marL="1028700" lvl="2" indent="-266700" algn="l">
              <a:lnSpc>
                <a:spcPct val="90000"/>
              </a:lnSpc>
              <a:spcBef>
                <a:spcPts val="375"/>
              </a:spcBef>
              <a:spcAft>
                <a:spcPts val="0"/>
              </a:spcAft>
              <a:buClr>
                <a:schemeClr val="dk1"/>
              </a:buClr>
              <a:buSzPts val="2000"/>
              <a:buChar char="•"/>
              <a:defRPr>
                <a:latin typeface="Lato"/>
                <a:ea typeface="Lato"/>
                <a:cs typeface="Lato"/>
                <a:sym typeface="Lato"/>
              </a:defRPr>
            </a:lvl3pPr>
            <a:lvl4pPr marL="1371600" lvl="3" indent="-257175" algn="l">
              <a:lnSpc>
                <a:spcPct val="90000"/>
              </a:lnSpc>
              <a:spcBef>
                <a:spcPts val="375"/>
              </a:spcBef>
              <a:spcAft>
                <a:spcPts val="0"/>
              </a:spcAft>
              <a:buClr>
                <a:schemeClr val="dk1"/>
              </a:buClr>
              <a:buSzPts val="1800"/>
              <a:buChar char="•"/>
              <a:defRPr>
                <a:latin typeface="Lato"/>
                <a:ea typeface="Lato"/>
                <a:cs typeface="Lato"/>
                <a:sym typeface="Lato"/>
              </a:defRPr>
            </a:lvl4pPr>
            <a:lvl5pPr marL="1714500" lvl="4" indent="-257175" algn="l">
              <a:lnSpc>
                <a:spcPct val="90000"/>
              </a:lnSpc>
              <a:spcBef>
                <a:spcPts val="375"/>
              </a:spcBef>
              <a:spcAft>
                <a:spcPts val="0"/>
              </a:spcAft>
              <a:buClr>
                <a:schemeClr val="dk1"/>
              </a:buClr>
              <a:buSzPts val="1800"/>
              <a:buChar char="•"/>
              <a:defRPr>
                <a:latin typeface="Lato"/>
                <a:ea typeface="Lato"/>
                <a:cs typeface="Lato"/>
                <a:sym typeface="Lato"/>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1" name="Google Shape;51;p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atin typeface="Lato"/>
                <a:ea typeface="Lato"/>
                <a:cs typeface="Lato"/>
                <a:sym typeface="La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dirty="0"/>
              <a:t>29/06/19</a:t>
            </a:r>
            <a:endParaRPr/>
          </a:p>
        </p:txBody>
      </p:sp>
      <p:sp>
        <p:nvSpPr>
          <p:cNvPr id="52" name="Google Shape;52;p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atin typeface="Lato"/>
                <a:ea typeface="Lato"/>
                <a:cs typeface="Lato"/>
                <a:sym typeface="La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a:solidFill>
                  <a:srgbClr val="888888"/>
                </a:solidFill>
                <a:latin typeface="Lato"/>
                <a:ea typeface="Lato"/>
                <a:cs typeface="Lato"/>
                <a:sym typeface="Lato"/>
              </a:defRPr>
            </a:lvl1pPr>
            <a:lvl2pPr marL="0" lvl="1" indent="0" algn="r">
              <a:spcBef>
                <a:spcPts val="0"/>
              </a:spcBef>
              <a:buNone/>
              <a:defRPr sz="900">
                <a:solidFill>
                  <a:srgbClr val="888888"/>
                </a:solidFill>
                <a:latin typeface="Lato"/>
                <a:ea typeface="Lato"/>
                <a:cs typeface="Lato"/>
                <a:sym typeface="Lato"/>
              </a:defRPr>
            </a:lvl2pPr>
            <a:lvl3pPr marL="0" lvl="2" indent="0" algn="r">
              <a:spcBef>
                <a:spcPts val="0"/>
              </a:spcBef>
              <a:buNone/>
              <a:defRPr sz="900">
                <a:solidFill>
                  <a:srgbClr val="888888"/>
                </a:solidFill>
                <a:latin typeface="Lato"/>
                <a:ea typeface="Lato"/>
                <a:cs typeface="Lato"/>
                <a:sym typeface="Lato"/>
              </a:defRPr>
            </a:lvl3pPr>
            <a:lvl4pPr marL="0" lvl="3" indent="0" algn="r">
              <a:spcBef>
                <a:spcPts val="0"/>
              </a:spcBef>
              <a:buNone/>
              <a:defRPr sz="900">
                <a:solidFill>
                  <a:srgbClr val="888888"/>
                </a:solidFill>
                <a:latin typeface="Lato"/>
                <a:ea typeface="Lato"/>
                <a:cs typeface="Lato"/>
                <a:sym typeface="Lato"/>
              </a:defRPr>
            </a:lvl4pPr>
            <a:lvl5pPr marL="0" lvl="4" indent="0" algn="r">
              <a:spcBef>
                <a:spcPts val="0"/>
              </a:spcBef>
              <a:buNone/>
              <a:defRPr sz="900">
                <a:solidFill>
                  <a:srgbClr val="888888"/>
                </a:solidFill>
                <a:latin typeface="Lato"/>
                <a:ea typeface="Lato"/>
                <a:cs typeface="Lato"/>
                <a:sym typeface="Lato"/>
              </a:defRPr>
            </a:lvl5pPr>
            <a:lvl6pPr marL="0" lvl="5" indent="0" algn="r">
              <a:spcBef>
                <a:spcPts val="0"/>
              </a:spcBef>
              <a:buNone/>
              <a:defRPr sz="900">
                <a:solidFill>
                  <a:srgbClr val="888888"/>
                </a:solidFill>
                <a:latin typeface="Lato"/>
                <a:ea typeface="Lato"/>
                <a:cs typeface="Lato"/>
                <a:sym typeface="Lato"/>
              </a:defRPr>
            </a:lvl6pPr>
            <a:lvl7pPr marL="0" lvl="6" indent="0" algn="r">
              <a:spcBef>
                <a:spcPts val="0"/>
              </a:spcBef>
              <a:buNone/>
              <a:defRPr sz="900">
                <a:solidFill>
                  <a:srgbClr val="888888"/>
                </a:solidFill>
                <a:latin typeface="Lato"/>
                <a:ea typeface="Lato"/>
                <a:cs typeface="Lato"/>
                <a:sym typeface="Lato"/>
              </a:defRPr>
            </a:lvl7pPr>
            <a:lvl8pPr marL="0" lvl="7" indent="0" algn="r">
              <a:spcBef>
                <a:spcPts val="0"/>
              </a:spcBef>
              <a:buNone/>
              <a:defRPr sz="900">
                <a:solidFill>
                  <a:srgbClr val="888888"/>
                </a:solidFill>
                <a:latin typeface="Lato"/>
                <a:ea typeface="Lato"/>
                <a:cs typeface="Lato"/>
                <a:sym typeface="Lato"/>
              </a:defRPr>
            </a:lvl8pPr>
            <a:lvl9pPr marL="0" lvl="8" indent="0" algn="r">
              <a:spcBef>
                <a:spcPts val="0"/>
              </a:spcBef>
              <a:buNone/>
              <a:defRPr sz="900">
                <a:solidFill>
                  <a:srgbClr val="888888"/>
                </a:solidFill>
                <a:latin typeface="Lato"/>
                <a:ea typeface="Lato"/>
                <a:cs typeface="Lato"/>
                <a:sym typeface="Lato"/>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6997381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663921" y="4653888"/>
            <a:ext cx="2057400" cy="273844"/>
          </a:xfrm>
        </p:spPr>
        <p:txBody>
          <a:bodyPr/>
          <a:lstStyle>
            <a:lvl1pPr>
              <a:defRPr>
                <a:solidFill>
                  <a:srgbClr val="E72D40"/>
                </a:solidFill>
              </a:defRPr>
            </a:lvl1pPr>
          </a:lstStyle>
          <a:p>
            <a:r>
              <a:rPr lang="en-IN" dirty="0"/>
              <a:t>29/06/19</a:t>
            </a:r>
          </a:p>
        </p:txBody>
      </p:sp>
      <p:sp>
        <p:nvSpPr>
          <p:cNvPr id="6" name="Slide Number Placeholder 5"/>
          <p:cNvSpPr>
            <a:spLocks noGrp="1"/>
          </p:cNvSpPr>
          <p:nvPr>
            <p:ph type="sldNum" sz="quarter" idx="12"/>
          </p:nvPr>
        </p:nvSpPr>
        <p:spPr>
          <a:xfrm>
            <a:off x="6616976" y="4012407"/>
            <a:ext cx="2057400" cy="273844"/>
          </a:xfrm>
        </p:spPr>
        <p:txBody>
          <a:bodyPr/>
          <a:lstStyle>
            <a:lvl1pPr>
              <a:defRPr>
                <a:solidFill>
                  <a:srgbClr val="E72D40"/>
                </a:solidFill>
              </a:defRPr>
            </a:lvl1pPr>
          </a:lstStyle>
          <a:p>
            <a:fld id="{273EEA2F-D825-49D3-9C25-497F06EFD3F7}" type="slidenum">
              <a:rPr lang="en-IN" smtClean="0"/>
              <a:pPr/>
              <a:t>‹#›</a:t>
            </a:fld>
            <a:endParaRPr lang="en-IN" dirty="0"/>
          </a:p>
        </p:txBody>
      </p:sp>
      <p:sp>
        <p:nvSpPr>
          <p:cNvPr id="7" name="Rectangle 6">
            <a:extLst>
              <a:ext uri="{FF2B5EF4-FFF2-40B4-BE49-F238E27FC236}">
                <a16:creationId xmlns:a16="http://schemas.microsoft.com/office/drawing/2014/main" id="{2FA6BFC7-D5F1-408F-A79B-F51DF7A156FC}"/>
              </a:ext>
            </a:extLst>
          </p:cNvPr>
          <p:cNvSpPr/>
          <p:nvPr userDrawn="1"/>
        </p:nvSpPr>
        <p:spPr>
          <a:xfrm>
            <a:off x="0" y="1"/>
            <a:ext cx="9144000" cy="46538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8" name="Picture 7">
            <a:extLst>
              <a:ext uri="{FF2B5EF4-FFF2-40B4-BE49-F238E27FC236}">
                <a16:creationId xmlns:a16="http://schemas.microsoft.com/office/drawing/2014/main" id="{F0BCB513-97E7-4376-B0F7-C82E10180F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3922" y="571888"/>
            <a:ext cx="2057400" cy="548993"/>
          </a:xfrm>
          <a:prstGeom prst="rect">
            <a:avLst/>
          </a:prstGeom>
        </p:spPr>
      </p:pic>
    </p:spTree>
    <p:extLst>
      <p:ext uri="{BB962C8B-B14F-4D97-AF65-F5344CB8AC3E}">
        <p14:creationId xmlns:p14="http://schemas.microsoft.com/office/powerpoint/2010/main" val="4172600961"/>
      </p:ext>
    </p:extLst>
  </p:cSld>
  <p:clrMapOvr>
    <a:masterClrMapping/>
  </p:clrMapOvr>
  <p:extLst mod="1">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663921" y="4653888"/>
            <a:ext cx="2057400" cy="273844"/>
          </a:xfrm>
        </p:spPr>
        <p:txBody>
          <a:bodyPr/>
          <a:lstStyle>
            <a:lvl1pPr>
              <a:defRPr>
                <a:solidFill>
                  <a:srgbClr val="E72D40"/>
                </a:solidFill>
              </a:defRPr>
            </a:lvl1pPr>
          </a:lstStyle>
          <a:p>
            <a:r>
              <a:rPr lang="en-IN" dirty="0"/>
              <a:t>29/06/19</a:t>
            </a:r>
          </a:p>
        </p:txBody>
      </p:sp>
      <p:sp>
        <p:nvSpPr>
          <p:cNvPr id="6" name="Slide Number Placeholder 5"/>
          <p:cNvSpPr>
            <a:spLocks noGrp="1"/>
          </p:cNvSpPr>
          <p:nvPr>
            <p:ph type="sldNum" sz="quarter" idx="12"/>
          </p:nvPr>
        </p:nvSpPr>
        <p:spPr>
          <a:xfrm>
            <a:off x="6616976" y="4012407"/>
            <a:ext cx="2057400" cy="273844"/>
          </a:xfrm>
        </p:spPr>
        <p:txBody>
          <a:bodyPr/>
          <a:lstStyle>
            <a:lvl1pPr>
              <a:defRPr>
                <a:solidFill>
                  <a:srgbClr val="E72D40"/>
                </a:solidFill>
              </a:defRPr>
            </a:lvl1pPr>
          </a:lstStyle>
          <a:p>
            <a:fld id="{273EEA2F-D825-49D3-9C25-497F06EFD3F7}" type="slidenum">
              <a:rPr lang="en-IN" smtClean="0"/>
              <a:pPr/>
              <a:t>‹#›</a:t>
            </a:fld>
            <a:endParaRPr lang="en-IN" dirty="0"/>
          </a:p>
        </p:txBody>
      </p:sp>
      <p:sp>
        <p:nvSpPr>
          <p:cNvPr id="7" name="Rectangle 6">
            <a:extLst>
              <a:ext uri="{FF2B5EF4-FFF2-40B4-BE49-F238E27FC236}">
                <a16:creationId xmlns:a16="http://schemas.microsoft.com/office/drawing/2014/main" id="{2FA6BFC7-D5F1-408F-A79B-F51DF7A156FC}"/>
              </a:ext>
            </a:extLst>
          </p:cNvPr>
          <p:cNvSpPr/>
          <p:nvPr userDrawn="1"/>
        </p:nvSpPr>
        <p:spPr>
          <a:xfrm>
            <a:off x="0" y="1"/>
            <a:ext cx="9144000" cy="46538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8" name="Picture 7">
            <a:extLst>
              <a:ext uri="{FF2B5EF4-FFF2-40B4-BE49-F238E27FC236}">
                <a16:creationId xmlns:a16="http://schemas.microsoft.com/office/drawing/2014/main" id="{F0BCB513-97E7-4376-B0F7-C82E10180F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3922" y="571888"/>
            <a:ext cx="2057400" cy="548993"/>
          </a:xfrm>
          <a:prstGeom prst="rect">
            <a:avLst/>
          </a:prstGeom>
        </p:spPr>
      </p:pic>
    </p:spTree>
    <p:extLst>
      <p:ext uri="{BB962C8B-B14F-4D97-AF65-F5344CB8AC3E}">
        <p14:creationId xmlns:p14="http://schemas.microsoft.com/office/powerpoint/2010/main" val="1233867681"/>
      </p:ext>
    </p:extLst>
  </p:cSld>
  <p:clrMapOvr>
    <a:masterClrMapping/>
  </p:clrMapOvr>
  <p:extLst mod="1">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663921" y="4653888"/>
            <a:ext cx="2057400" cy="273844"/>
          </a:xfrm>
        </p:spPr>
        <p:txBody>
          <a:bodyPr/>
          <a:lstStyle>
            <a:lvl1pPr>
              <a:defRPr>
                <a:solidFill>
                  <a:srgbClr val="E72D40"/>
                </a:solidFill>
              </a:defRPr>
            </a:lvl1pPr>
          </a:lstStyle>
          <a:p>
            <a:r>
              <a:rPr lang="en-IN" dirty="0"/>
              <a:t>29/06/19</a:t>
            </a:r>
          </a:p>
        </p:txBody>
      </p:sp>
      <p:sp>
        <p:nvSpPr>
          <p:cNvPr id="6" name="Slide Number Placeholder 5"/>
          <p:cNvSpPr>
            <a:spLocks noGrp="1"/>
          </p:cNvSpPr>
          <p:nvPr>
            <p:ph type="sldNum" sz="quarter" idx="12"/>
          </p:nvPr>
        </p:nvSpPr>
        <p:spPr>
          <a:xfrm>
            <a:off x="6616976" y="4012407"/>
            <a:ext cx="2057400" cy="273844"/>
          </a:xfrm>
        </p:spPr>
        <p:txBody>
          <a:bodyPr/>
          <a:lstStyle>
            <a:lvl1pPr>
              <a:defRPr>
                <a:solidFill>
                  <a:srgbClr val="E72D40"/>
                </a:solidFill>
              </a:defRPr>
            </a:lvl1pPr>
          </a:lstStyle>
          <a:p>
            <a:fld id="{273EEA2F-D825-49D3-9C25-497F06EFD3F7}" type="slidenum">
              <a:rPr lang="en-IN" smtClean="0"/>
              <a:pPr/>
              <a:t>‹#›</a:t>
            </a:fld>
            <a:endParaRPr lang="en-IN" dirty="0"/>
          </a:p>
        </p:txBody>
      </p:sp>
      <p:sp>
        <p:nvSpPr>
          <p:cNvPr id="7" name="Rectangle 6">
            <a:extLst>
              <a:ext uri="{FF2B5EF4-FFF2-40B4-BE49-F238E27FC236}">
                <a16:creationId xmlns:a16="http://schemas.microsoft.com/office/drawing/2014/main" id="{2FA6BFC7-D5F1-408F-A79B-F51DF7A156FC}"/>
              </a:ext>
            </a:extLst>
          </p:cNvPr>
          <p:cNvSpPr/>
          <p:nvPr userDrawn="1"/>
        </p:nvSpPr>
        <p:spPr>
          <a:xfrm>
            <a:off x="0" y="1"/>
            <a:ext cx="9144000" cy="46538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8" name="Picture 7">
            <a:extLst>
              <a:ext uri="{FF2B5EF4-FFF2-40B4-BE49-F238E27FC236}">
                <a16:creationId xmlns:a16="http://schemas.microsoft.com/office/drawing/2014/main" id="{F0BCB513-97E7-4376-B0F7-C82E10180F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3922" y="571888"/>
            <a:ext cx="2057400" cy="548993"/>
          </a:xfrm>
          <a:prstGeom prst="rect">
            <a:avLst/>
          </a:prstGeom>
        </p:spPr>
      </p:pic>
    </p:spTree>
    <p:extLst>
      <p:ext uri="{BB962C8B-B14F-4D97-AF65-F5344CB8AC3E}">
        <p14:creationId xmlns:p14="http://schemas.microsoft.com/office/powerpoint/2010/main" val="4282430061"/>
      </p:ext>
    </p:extLst>
  </p:cSld>
  <p:clrMapOvr>
    <a:masterClrMapping/>
  </p:clrMapOvr>
  <p:extLst mod="1">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663921" y="4653888"/>
            <a:ext cx="2057400" cy="273844"/>
          </a:xfrm>
        </p:spPr>
        <p:txBody>
          <a:bodyPr/>
          <a:lstStyle>
            <a:lvl1pPr>
              <a:defRPr>
                <a:solidFill>
                  <a:srgbClr val="E72D40"/>
                </a:solidFill>
              </a:defRPr>
            </a:lvl1pPr>
          </a:lstStyle>
          <a:p>
            <a:r>
              <a:rPr lang="en-IN" dirty="0"/>
              <a:t>29/06/19</a:t>
            </a:r>
          </a:p>
        </p:txBody>
      </p:sp>
      <p:sp>
        <p:nvSpPr>
          <p:cNvPr id="6" name="Slide Number Placeholder 5"/>
          <p:cNvSpPr>
            <a:spLocks noGrp="1"/>
          </p:cNvSpPr>
          <p:nvPr>
            <p:ph type="sldNum" sz="quarter" idx="12"/>
          </p:nvPr>
        </p:nvSpPr>
        <p:spPr>
          <a:xfrm>
            <a:off x="6616976" y="4012407"/>
            <a:ext cx="2057400" cy="273844"/>
          </a:xfrm>
        </p:spPr>
        <p:txBody>
          <a:bodyPr/>
          <a:lstStyle>
            <a:lvl1pPr>
              <a:defRPr>
                <a:solidFill>
                  <a:srgbClr val="E72D40"/>
                </a:solidFill>
              </a:defRPr>
            </a:lvl1pPr>
          </a:lstStyle>
          <a:p>
            <a:fld id="{273EEA2F-D825-49D3-9C25-497F06EFD3F7}" type="slidenum">
              <a:rPr lang="en-IN" smtClean="0"/>
              <a:pPr/>
              <a:t>‹#›</a:t>
            </a:fld>
            <a:endParaRPr lang="en-IN" dirty="0"/>
          </a:p>
        </p:txBody>
      </p:sp>
      <p:sp>
        <p:nvSpPr>
          <p:cNvPr id="7" name="Rectangle 6">
            <a:extLst>
              <a:ext uri="{FF2B5EF4-FFF2-40B4-BE49-F238E27FC236}">
                <a16:creationId xmlns:a16="http://schemas.microsoft.com/office/drawing/2014/main" id="{2FA6BFC7-D5F1-408F-A79B-F51DF7A156FC}"/>
              </a:ext>
            </a:extLst>
          </p:cNvPr>
          <p:cNvSpPr/>
          <p:nvPr userDrawn="1"/>
        </p:nvSpPr>
        <p:spPr>
          <a:xfrm>
            <a:off x="0" y="1"/>
            <a:ext cx="9144000" cy="46538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8" name="Picture 7">
            <a:extLst>
              <a:ext uri="{FF2B5EF4-FFF2-40B4-BE49-F238E27FC236}">
                <a16:creationId xmlns:a16="http://schemas.microsoft.com/office/drawing/2014/main" id="{F0BCB513-97E7-4376-B0F7-C82E10180F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3922" y="571888"/>
            <a:ext cx="2057400" cy="548993"/>
          </a:xfrm>
          <a:prstGeom prst="rect">
            <a:avLst/>
          </a:prstGeom>
        </p:spPr>
      </p:pic>
    </p:spTree>
    <p:extLst>
      <p:ext uri="{BB962C8B-B14F-4D97-AF65-F5344CB8AC3E}">
        <p14:creationId xmlns:p14="http://schemas.microsoft.com/office/powerpoint/2010/main" val="1119719617"/>
      </p:ext>
    </p:extLst>
  </p:cSld>
  <p:clrMapOvr>
    <a:masterClrMapping/>
  </p:clrMapOvr>
  <p:extLst mod="1">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2 Line Title, Infographics and Caption">
  <p:cSld name="2_2 Line Title, Infographics and Caption">
    <p:spTree>
      <p:nvGrpSpPr>
        <p:cNvPr id="1" name="Shape 38"/>
        <p:cNvGrpSpPr/>
        <p:nvPr/>
      </p:nvGrpSpPr>
      <p:grpSpPr>
        <a:xfrm>
          <a:off x="0" y="0"/>
          <a:ext cx="0" cy="0"/>
          <a:chOff x="0" y="0"/>
          <a:chExt cx="0" cy="0"/>
        </a:xfrm>
      </p:grpSpPr>
      <p:sp>
        <p:nvSpPr>
          <p:cNvPr id="39" name="Google Shape;39;p5"/>
          <p:cNvSpPr/>
          <p:nvPr/>
        </p:nvSpPr>
        <p:spPr>
          <a:xfrm>
            <a:off x="-1" y="600076"/>
            <a:ext cx="9144001" cy="454342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0" name="Google Shape;40;p5"/>
          <p:cNvSpPr/>
          <p:nvPr/>
        </p:nvSpPr>
        <p:spPr>
          <a:xfrm>
            <a:off x="-3" y="-20049"/>
            <a:ext cx="9144001" cy="5143500"/>
          </a:xfrm>
          <a:prstGeom prst="rect">
            <a:avLst/>
          </a:prstGeom>
          <a:blipFill rotWithShape="1">
            <a:blip r:embed="rId2">
              <a:alphaModFix amt="17000"/>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1" name="Google Shape;41;p5"/>
          <p:cNvSpPr>
            <a:spLocks noGrp="1"/>
          </p:cNvSpPr>
          <p:nvPr>
            <p:ph type="pic" idx="2"/>
          </p:nvPr>
        </p:nvSpPr>
        <p:spPr>
          <a:xfrm>
            <a:off x="-2" y="-12112"/>
            <a:ext cx="9144002" cy="51476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2" name="Google Shape;42;p5"/>
          <p:cNvSpPr>
            <a:spLocks noGrp="1"/>
          </p:cNvSpPr>
          <p:nvPr>
            <p:ph type="pic" idx="3"/>
          </p:nvPr>
        </p:nvSpPr>
        <p:spPr>
          <a:xfrm>
            <a:off x="10220734" y="-3856910"/>
            <a:ext cx="9144001" cy="51476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3" name="Google Shape;43;p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
        <p:nvSpPr>
          <p:cNvPr id="45" name="Google Shape;45;p5"/>
          <p:cNvSpPr txBox="1">
            <a:spLocks noGrp="1"/>
          </p:cNvSpPr>
          <p:nvPr>
            <p:ph type="body" idx="1"/>
          </p:nvPr>
        </p:nvSpPr>
        <p:spPr>
          <a:xfrm>
            <a:off x="3213848" y="3489722"/>
            <a:ext cx="5355081" cy="837009"/>
          </a:xfrm>
          <a:prstGeom prst="rect">
            <a:avLst/>
          </a:prstGeom>
          <a:noFill/>
          <a:ln>
            <a:noFill/>
          </a:ln>
        </p:spPr>
        <p:txBody>
          <a:bodyPr spcFirstLastPara="1" wrap="square" lIns="91425" tIns="45700" rIns="91425" bIns="45700" anchor="t" anchorCtr="0">
            <a:noAutofit/>
          </a:bodyPr>
          <a:lstStyle>
            <a:lvl1pPr marL="457200" marR="0" lvl="0" indent="-304800" algn="l" rtl="0">
              <a:lnSpc>
                <a:spcPct val="90000"/>
              </a:lnSpc>
              <a:spcBef>
                <a:spcPts val="750"/>
              </a:spcBef>
              <a:spcAft>
                <a:spcPts val="0"/>
              </a:spcAft>
              <a:buClr>
                <a:schemeClr val="dk1"/>
              </a:buClr>
              <a:buSzPts val="1200"/>
              <a:buFont typeface="Arial"/>
              <a:buChar char="•"/>
              <a:defRPr sz="12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46" name="Google Shape;46;p5"/>
          <p:cNvPicPr preferRelativeResize="0"/>
          <p:nvPr/>
        </p:nvPicPr>
        <p:blipFill rotWithShape="1">
          <a:blip r:embed="rId3">
            <a:alphaModFix/>
          </a:blip>
          <a:srcRect/>
          <a:stretch/>
        </p:blipFill>
        <p:spPr>
          <a:xfrm>
            <a:off x="3213847" y="2234762"/>
            <a:ext cx="5373512" cy="1110800"/>
          </a:xfrm>
          <a:prstGeom prst="rect">
            <a:avLst/>
          </a:prstGeom>
          <a:noFill/>
          <a:ln>
            <a:noFill/>
          </a:ln>
        </p:spPr>
      </p:pic>
      <p:sp>
        <p:nvSpPr>
          <p:cNvPr id="47" name="Google Shape;47;p5"/>
          <p:cNvSpPr txBox="1"/>
          <p:nvPr/>
        </p:nvSpPr>
        <p:spPr>
          <a:xfrm>
            <a:off x="642167" y="610235"/>
            <a:ext cx="5493203" cy="864394"/>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F5333F"/>
              </a:buClr>
              <a:buSzPts val="3600"/>
              <a:buFont typeface="Arial"/>
              <a:buNone/>
            </a:pPr>
            <a:r>
              <a:rPr lang="en-IN" sz="3600" b="0">
                <a:solidFill>
                  <a:srgbClr val="F5333F"/>
                </a:solidFill>
                <a:latin typeface="Arial"/>
                <a:ea typeface="Arial"/>
                <a:cs typeface="Arial"/>
                <a:sym typeface="Arial"/>
              </a:rPr>
              <a:t>Click to add Title</a:t>
            </a:r>
            <a:endParaRPr sz="3600" b="0">
              <a:solidFill>
                <a:srgbClr val="F5333F"/>
              </a:solidFill>
              <a:latin typeface="Arial"/>
              <a:ea typeface="Arial"/>
              <a:cs typeface="Arial"/>
              <a:sym typeface="Arial"/>
            </a:endParaRPr>
          </a:p>
        </p:txBody>
      </p:sp>
      <p:sp>
        <p:nvSpPr>
          <p:cNvPr id="48" name="Google Shape;48;p5"/>
          <p:cNvSpPr/>
          <p:nvPr/>
        </p:nvSpPr>
        <p:spPr>
          <a:xfrm>
            <a:off x="11718595" y="3690308"/>
            <a:ext cx="870" cy="1071"/>
          </a:xfrm>
          <a:custGeom>
            <a:avLst/>
            <a:gdLst/>
            <a:ahLst/>
            <a:cxnLst/>
            <a:rect l="l" t="t" r="r" b="b"/>
            <a:pathLst>
              <a:path w="870" h="1071" extrusionOk="0">
                <a:moveTo>
                  <a:pt x="0" y="0"/>
                </a:moveTo>
                <a:lnTo>
                  <a:pt x="870" y="0"/>
                </a:lnTo>
                <a:lnTo>
                  <a:pt x="870" y="1071"/>
                </a:lnTo>
                <a:lnTo>
                  <a:pt x="0" y="0"/>
                </a:lnTo>
                <a:close/>
              </a:path>
            </a:pathLst>
          </a:cu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extLst>
    <p:ext uri="{DCECCB84-F9BA-43D5-87BE-67443E8EF086}">
      <p15:sldGuideLst xmlns:p15="http://schemas.microsoft.com/office/powerpoint/2012/main">
        <p15:guide id="1" orient="horz" pos="378">
          <p15:clr>
            <a:srgbClr val="FBAE40"/>
          </p15:clr>
        </p15:guide>
        <p15:guide id="2" orient="horz" pos="2731">
          <p15:clr>
            <a:srgbClr val="FBAE40"/>
          </p15:clr>
        </p15:guide>
        <p15:guide id="3" orient="horz" pos="219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2 Line Title and Content">
  <p:cSld name="1_2 Line Title and Content">
    <p:spTree>
      <p:nvGrpSpPr>
        <p:cNvPr id="1" name="Shape 49"/>
        <p:cNvGrpSpPr/>
        <p:nvPr/>
      </p:nvGrpSpPr>
      <p:grpSpPr>
        <a:xfrm>
          <a:off x="0" y="0"/>
          <a:ext cx="0" cy="0"/>
          <a:chOff x="0" y="0"/>
          <a:chExt cx="0" cy="0"/>
        </a:xfrm>
      </p:grpSpPr>
      <p:sp>
        <p:nvSpPr>
          <p:cNvPr id="50" name="Google Shape;50;p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
        <p:nvSpPr>
          <p:cNvPr id="52" name="Google Shape;52;p6"/>
          <p:cNvSpPr txBox="1">
            <a:spLocks noGrp="1"/>
          </p:cNvSpPr>
          <p:nvPr>
            <p:ph type="body" idx="1"/>
          </p:nvPr>
        </p:nvSpPr>
        <p:spPr>
          <a:xfrm>
            <a:off x="3303588" y="1816100"/>
            <a:ext cx="5265737" cy="26193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 name="Google Shape;53;p6"/>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54" name="Google Shape;54;p6"/>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55" name="Google Shape;55;p6"/>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mod="1">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2794">
          <p15:clr>
            <a:srgbClr val="FBAE40"/>
          </p15:clr>
        </p15:guide>
        <p15:guide id="5" pos="2081">
          <p15:clr>
            <a:srgbClr val="FBAE40"/>
          </p15:clr>
        </p15:guide>
        <p15:guide id="6" orient="horz" pos="114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picture and caption">
  <p:cSld name="Title, picture and caption">
    <p:spTree>
      <p:nvGrpSpPr>
        <p:cNvPr id="1" name="Shape 56"/>
        <p:cNvGrpSpPr/>
        <p:nvPr/>
      </p:nvGrpSpPr>
      <p:grpSpPr>
        <a:xfrm>
          <a:off x="0" y="0"/>
          <a:ext cx="0" cy="0"/>
          <a:chOff x="0" y="0"/>
          <a:chExt cx="0" cy="0"/>
        </a:xfrm>
      </p:grpSpPr>
      <p:sp>
        <p:nvSpPr>
          <p:cNvPr id="57" name="Google Shape;57;p7"/>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58" name="Google Shape;58;p7"/>
          <p:cNvSpPr>
            <a:spLocks noGrp="1"/>
          </p:cNvSpPr>
          <p:nvPr>
            <p:ph type="pic" idx="2"/>
          </p:nvPr>
        </p:nvSpPr>
        <p:spPr>
          <a:xfrm>
            <a:off x="4136817" y="1681163"/>
            <a:ext cx="4535267" cy="28254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9" name="Google Shape;59;p7"/>
          <p:cNvSpPr txBox="1">
            <a:spLocks noGrp="1"/>
          </p:cNvSpPr>
          <p:nvPr>
            <p:ph type="body" idx="1"/>
          </p:nvPr>
        </p:nvSpPr>
        <p:spPr>
          <a:xfrm>
            <a:off x="648274" y="1681163"/>
            <a:ext cx="3140075" cy="28254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0" name="Google Shape;60;p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62" name="Google Shape;62;p7"/>
          <p:cNvPicPr preferRelativeResize="0"/>
          <p:nvPr/>
        </p:nvPicPr>
        <p:blipFill rotWithShape="1">
          <a:blip r:embed="rId2">
            <a:alphaModFix/>
          </a:blip>
          <a:srcRect/>
          <a:stretch/>
        </p:blipFill>
        <p:spPr>
          <a:xfrm>
            <a:off x="7929288" y="210064"/>
            <a:ext cx="813630" cy="217218"/>
          </a:xfrm>
          <a:prstGeom prst="rect">
            <a:avLst/>
          </a:prstGeom>
          <a:noFill/>
          <a:ln>
            <a:noFill/>
          </a:ln>
        </p:spPr>
      </p:pic>
      <p:sp>
        <p:nvSpPr>
          <p:cNvPr id="63" name="Google Shape;63;p7"/>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378">
          <p15:clr>
            <a:srgbClr val="FBAE40"/>
          </p15:clr>
        </p15:guide>
        <p15:guide id="2" orient="horz" pos="1053">
          <p15:clr>
            <a:srgbClr val="FBAE40"/>
          </p15:clr>
        </p15:guide>
        <p15:guide id="3" orient="horz" pos="2845">
          <p15:clr>
            <a:srgbClr val="FBAE40"/>
          </p15:clr>
        </p15:guide>
        <p15:guide id="4" pos="3254">
          <p15:clr>
            <a:srgbClr val="FBAE40"/>
          </p15:clr>
        </p15:guide>
        <p15:guide id="5" pos="339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and Content">
  <p:cSld name="Title and Content">
    <p:spTree>
      <p:nvGrpSpPr>
        <p:cNvPr id="1" name="Shape 64"/>
        <p:cNvGrpSpPr/>
        <p:nvPr/>
      </p:nvGrpSpPr>
      <p:grpSpPr>
        <a:xfrm>
          <a:off x="0" y="0"/>
          <a:ext cx="0" cy="0"/>
          <a:chOff x="0" y="0"/>
          <a:chExt cx="0" cy="0"/>
        </a:xfrm>
      </p:grpSpPr>
      <p:sp>
        <p:nvSpPr>
          <p:cNvPr id="65" name="Google Shape;65;p8"/>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66" name="Google Shape;66;p8"/>
          <p:cNvSpPr txBox="1">
            <a:spLocks noGrp="1"/>
          </p:cNvSpPr>
          <p:nvPr>
            <p:ph type="title"/>
          </p:nvPr>
        </p:nvSpPr>
        <p:spPr>
          <a:xfrm>
            <a:off x="629841" y="616199"/>
            <a:ext cx="3612150" cy="43467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8"/>
          <p:cNvSpPr/>
          <p:nvPr/>
        </p:nvSpPr>
        <p:spPr>
          <a:xfrm>
            <a:off x="591700" y="1822542"/>
            <a:ext cx="1836663" cy="1843021"/>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68" name="Google Shape;68;p8"/>
          <p:cNvSpPr/>
          <p:nvPr/>
        </p:nvSpPr>
        <p:spPr>
          <a:xfrm>
            <a:off x="2586608" y="1819788"/>
            <a:ext cx="1818181" cy="1843021"/>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69" name="Google Shape;69;p8"/>
          <p:cNvSpPr/>
          <p:nvPr/>
        </p:nvSpPr>
        <p:spPr>
          <a:xfrm>
            <a:off x="6603923" y="1808792"/>
            <a:ext cx="1868349" cy="1843021"/>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70" name="Google Shape;70;p8"/>
          <p:cNvSpPr/>
          <p:nvPr/>
        </p:nvSpPr>
        <p:spPr>
          <a:xfrm>
            <a:off x="4604246" y="1819788"/>
            <a:ext cx="1843021" cy="1843021"/>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71" name="Google Shape;71;p8"/>
          <p:cNvSpPr/>
          <p:nvPr/>
        </p:nvSpPr>
        <p:spPr>
          <a:xfrm>
            <a:off x="673283" y="1950244"/>
            <a:ext cx="263289" cy="263289"/>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72" name="Google Shape;72;p8"/>
          <p:cNvSpPr/>
          <p:nvPr/>
        </p:nvSpPr>
        <p:spPr>
          <a:xfrm>
            <a:off x="6777923" y="1956818"/>
            <a:ext cx="263289" cy="263289"/>
          </a:xfrm>
          <a:prstGeom prst="ellipse">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73" name="Google Shape;73;p8"/>
          <p:cNvSpPr/>
          <p:nvPr/>
        </p:nvSpPr>
        <p:spPr>
          <a:xfrm>
            <a:off x="4719917" y="1957683"/>
            <a:ext cx="263289" cy="263289"/>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pic>
        <p:nvPicPr>
          <p:cNvPr id="74" name="Google Shape;74;p8"/>
          <p:cNvPicPr preferRelativeResize="0"/>
          <p:nvPr/>
        </p:nvPicPr>
        <p:blipFill rotWithShape="1">
          <a:blip r:embed="rId2">
            <a:alphaModFix/>
          </a:blip>
          <a:srcRect/>
          <a:stretch/>
        </p:blipFill>
        <p:spPr>
          <a:xfrm>
            <a:off x="755392" y="2035413"/>
            <a:ext cx="103152" cy="94468"/>
          </a:xfrm>
          <a:prstGeom prst="rect">
            <a:avLst/>
          </a:prstGeom>
          <a:noFill/>
          <a:ln>
            <a:noFill/>
          </a:ln>
        </p:spPr>
      </p:pic>
      <p:sp>
        <p:nvSpPr>
          <p:cNvPr id="75" name="Google Shape;75;p8"/>
          <p:cNvSpPr/>
          <p:nvPr/>
        </p:nvSpPr>
        <p:spPr>
          <a:xfrm>
            <a:off x="2681861" y="1946687"/>
            <a:ext cx="263289" cy="263289"/>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pic>
        <p:nvPicPr>
          <p:cNvPr id="76" name="Google Shape;76;p8"/>
          <p:cNvPicPr preferRelativeResize="0"/>
          <p:nvPr/>
        </p:nvPicPr>
        <p:blipFill rotWithShape="1">
          <a:blip r:embed="rId2">
            <a:alphaModFix/>
          </a:blip>
          <a:srcRect/>
          <a:stretch/>
        </p:blipFill>
        <p:spPr>
          <a:xfrm>
            <a:off x="2763970" y="2028697"/>
            <a:ext cx="103152" cy="94468"/>
          </a:xfrm>
          <a:prstGeom prst="rect">
            <a:avLst/>
          </a:prstGeom>
          <a:noFill/>
          <a:ln>
            <a:noFill/>
          </a:ln>
        </p:spPr>
      </p:pic>
      <p:pic>
        <p:nvPicPr>
          <p:cNvPr id="77" name="Google Shape;77;p8"/>
          <p:cNvPicPr preferRelativeResize="0"/>
          <p:nvPr/>
        </p:nvPicPr>
        <p:blipFill rotWithShape="1">
          <a:blip r:embed="rId2">
            <a:alphaModFix/>
          </a:blip>
          <a:srcRect/>
          <a:stretch/>
        </p:blipFill>
        <p:spPr>
          <a:xfrm>
            <a:off x="6860032" y="2040628"/>
            <a:ext cx="103152" cy="94468"/>
          </a:xfrm>
          <a:prstGeom prst="rect">
            <a:avLst/>
          </a:prstGeom>
          <a:noFill/>
          <a:ln>
            <a:noFill/>
          </a:ln>
        </p:spPr>
      </p:pic>
      <p:pic>
        <p:nvPicPr>
          <p:cNvPr id="78" name="Google Shape;78;p8"/>
          <p:cNvPicPr preferRelativeResize="0"/>
          <p:nvPr/>
        </p:nvPicPr>
        <p:blipFill rotWithShape="1">
          <a:blip r:embed="rId2">
            <a:alphaModFix/>
          </a:blip>
          <a:srcRect/>
          <a:stretch/>
        </p:blipFill>
        <p:spPr>
          <a:xfrm>
            <a:off x="4802026" y="2044245"/>
            <a:ext cx="103152" cy="94468"/>
          </a:xfrm>
          <a:prstGeom prst="rect">
            <a:avLst/>
          </a:prstGeom>
          <a:noFill/>
          <a:ln>
            <a:noFill/>
          </a:ln>
        </p:spPr>
      </p:pic>
      <p:sp>
        <p:nvSpPr>
          <p:cNvPr id="79" name="Google Shape;79;p8"/>
          <p:cNvSpPr txBox="1">
            <a:spLocks noGrp="1"/>
          </p:cNvSpPr>
          <p:nvPr>
            <p:ph type="body" idx="1"/>
          </p:nvPr>
        </p:nvSpPr>
        <p:spPr>
          <a:xfrm>
            <a:off x="772836" y="2352226"/>
            <a:ext cx="1495407" cy="1985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0" name="Google Shape;80;p8"/>
          <p:cNvSpPr txBox="1">
            <a:spLocks noGrp="1"/>
          </p:cNvSpPr>
          <p:nvPr>
            <p:ph type="body" idx="2"/>
          </p:nvPr>
        </p:nvSpPr>
        <p:spPr>
          <a:xfrm>
            <a:off x="2752107" y="2352226"/>
            <a:ext cx="1495407" cy="1985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1" name="Google Shape;81;p8"/>
          <p:cNvSpPr txBox="1">
            <a:spLocks noGrp="1"/>
          </p:cNvSpPr>
          <p:nvPr>
            <p:ph type="body" idx="3"/>
          </p:nvPr>
        </p:nvSpPr>
        <p:spPr>
          <a:xfrm>
            <a:off x="4782484" y="2352226"/>
            <a:ext cx="1495407" cy="1985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2" name="Google Shape;82;p8"/>
          <p:cNvSpPr txBox="1">
            <a:spLocks noGrp="1"/>
          </p:cNvSpPr>
          <p:nvPr>
            <p:ph type="body" idx="4"/>
          </p:nvPr>
        </p:nvSpPr>
        <p:spPr>
          <a:xfrm>
            <a:off x="6844575" y="2352226"/>
            <a:ext cx="1495407" cy="1985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3" name="Google Shape;83;p8"/>
          <p:cNvSpPr txBox="1">
            <a:spLocks noGrp="1"/>
          </p:cNvSpPr>
          <p:nvPr>
            <p:ph type="body" idx="5"/>
          </p:nvPr>
        </p:nvSpPr>
        <p:spPr>
          <a:xfrm>
            <a:off x="766677" y="2633826"/>
            <a:ext cx="1495407" cy="8001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a:buNone/>
              <a:defRPr sz="939"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4" name="Google Shape;84;p8"/>
          <p:cNvSpPr txBox="1">
            <a:spLocks noGrp="1"/>
          </p:cNvSpPr>
          <p:nvPr>
            <p:ph type="body" idx="6"/>
          </p:nvPr>
        </p:nvSpPr>
        <p:spPr>
          <a:xfrm>
            <a:off x="2752106" y="2633878"/>
            <a:ext cx="1495407" cy="8001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830"/>
              <a:buFont typeface="Arial"/>
              <a:buNone/>
              <a:defRPr sz="83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5" name="Google Shape;85;p8"/>
          <p:cNvSpPr txBox="1">
            <a:spLocks noGrp="1"/>
          </p:cNvSpPr>
          <p:nvPr>
            <p:ph type="body" idx="7"/>
          </p:nvPr>
        </p:nvSpPr>
        <p:spPr>
          <a:xfrm>
            <a:off x="4782484" y="2633826"/>
            <a:ext cx="1495407" cy="8001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830"/>
              <a:buFont typeface="Arial"/>
              <a:buNone/>
              <a:defRPr sz="83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6" name="Google Shape;86;p8"/>
          <p:cNvSpPr txBox="1">
            <a:spLocks noGrp="1"/>
          </p:cNvSpPr>
          <p:nvPr>
            <p:ph type="body" idx="8"/>
          </p:nvPr>
        </p:nvSpPr>
        <p:spPr>
          <a:xfrm>
            <a:off x="6843084" y="2633826"/>
            <a:ext cx="1495407" cy="8001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830"/>
              <a:buFont typeface="Arial"/>
              <a:buNone/>
              <a:defRPr sz="83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7" name="Google Shape;87;p8"/>
          <p:cNvSpPr txBox="1">
            <a:spLocks noGrp="1"/>
          </p:cNvSpPr>
          <p:nvPr>
            <p:ph type="dt" idx="10"/>
          </p:nvPr>
        </p:nvSpPr>
        <p:spPr>
          <a:xfrm>
            <a:off x="638175"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8"/>
          <p:cNvSpPr txBox="1">
            <a:spLocks noGrp="1"/>
          </p:cNvSpPr>
          <p:nvPr>
            <p:ph type="ftr" idx="11"/>
          </p:nvPr>
        </p:nvSpPr>
        <p:spPr>
          <a:xfrm>
            <a:off x="3038475" y="4767263"/>
            <a:ext cx="30861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9" name="Google Shape;89;p8"/>
          <p:cNvSpPr txBox="1">
            <a:spLocks noGrp="1"/>
          </p:cNvSpPr>
          <p:nvPr>
            <p:ph type="sldNum" idx="12"/>
          </p:nvPr>
        </p:nvSpPr>
        <p:spPr>
          <a:xfrm>
            <a:off x="6467475"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90" name="Google Shape;90;p8"/>
          <p:cNvPicPr preferRelativeResize="0"/>
          <p:nvPr/>
        </p:nvPicPr>
        <p:blipFill rotWithShape="1">
          <a:blip r:embed="rId3">
            <a:alphaModFix/>
          </a:blip>
          <a:srcRect/>
          <a:stretch/>
        </p:blipFill>
        <p:spPr>
          <a:xfrm>
            <a:off x="7611920" y="303610"/>
            <a:ext cx="909780" cy="242888"/>
          </a:xfrm>
          <a:prstGeom prst="rect">
            <a:avLst/>
          </a:prstGeom>
          <a:noFill/>
          <a:ln>
            <a:noFill/>
          </a:ln>
        </p:spPr>
      </p:pic>
      <p:sp>
        <p:nvSpPr>
          <p:cNvPr id="91" name="Google Shape;91;p8"/>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2" name="Google Shape;92;p8"/>
          <p:cNvSpPr/>
          <p:nvPr/>
        </p:nvSpPr>
        <p:spPr>
          <a:xfrm>
            <a:off x="591700" y="1822543"/>
            <a:ext cx="1883480" cy="1890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3" name="Google Shape;93;p8"/>
          <p:cNvSpPr/>
          <p:nvPr/>
        </p:nvSpPr>
        <p:spPr>
          <a:xfrm>
            <a:off x="2611322" y="1819789"/>
            <a:ext cx="1864527" cy="1890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4" name="Google Shape;94;p8"/>
          <p:cNvSpPr/>
          <p:nvPr/>
        </p:nvSpPr>
        <p:spPr>
          <a:xfrm>
            <a:off x="6653351" y="1808793"/>
            <a:ext cx="1915974" cy="1890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5" name="Google Shape;95;p8"/>
          <p:cNvSpPr/>
          <p:nvPr/>
        </p:nvSpPr>
        <p:spPr>
          <a:xfrm>
            <a:off x="4604247" y="1819789"/>
            <a:ext cx="1890000" cy="1890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6" name="Google Shape;96;p8"/>
          <p:cNvSpPr/>
          <p:nvPr/>
        </p:nvSpPr>
        <p:spPr>
          <a:xfrm>
            <a:off x="673283" y="1950244"/>
            <a:ext cx="270000" cy="270000"/>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7" name="Google Shape;97;p8"/>
          <p:cNvSpPr/>
          <p:nvPr/>
        </p:nvSpPr>
        <p:spPr>
          <a:xfrm>
            <a:off x="6777923" y="1956818"/>
            <a:ext cx="270000" cy="270000"/>
          </a:xfrm>
          <a:prstGeom prst="ellipse">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8" name="Google Shape;98;p8"/>
          <p:cNvSpPr/>
          <p:nvPr/>
        </p:nvSpPr>
        <p:spPr>
          <a:xfrm>
            <a:off x="4719917" y="1957683"/>
            <a:ext cx="270000" cy="270000"/>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pic>
        <p:nvPicPr>
          <p:cNvPr id="99" name="Google Shape;99;p8"/>
          <p:cNvPicPr preferRelativeResize="0"/>
          <p:nvPr/>
        </p:nvPicPr>
        <p:blipFill rotWithShape="1">
          <a:blip r:embed="rId2">
            <a:alphaModFix/>
          </a:blip>
          <a:srcRect/>
          <a:stretch/>
        </p:blipFill>
        <p:spPr>
          <a:xfrm>
            <a:off x="755392" y="2035413"/>
            <a:ext cx="105782" cy="96876"/>
          </a:xfrm>
          <a:prstGeom prst="rect">
            <a:avLst/>
          </a:prstGeom>
          <a:noFill/>
          <a:ln>
            <a:noFill/>
          </a:ln>
        </p:spPr>
      </p:pic>
      <p:sp>
        <p:nvSpPr>
          <p:cNvPr id="100" name="Google Shape;100;p8"/>
          <p:cNvSpPr/>
          <p:nvPr/>
        </p:nvSpPr>
        <p:spPr>
          <a:xfrm>
            <a:off x="2681861" y="1946687"/>
            <a:ext cx="270000" cy="270000"/>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pic>
        <p:nvPicPr>
          <p:cNvPr id="101" name="Google Shape;101;p8"/>
          <p:cNvPicPr preferRelativeResize="0"/>
          <p:nvPr/>
        </p:nvPicPr>
        <p:blipFill rotWithShape="1">
          <a:blip r:embed="rId2">
            <a:alphaModFix/>
          </a:blip>
          <a:srcRect/>
          <a:stretch/>
        </p:blipFill>
        <p:spPr>
          <a:xfrm>
            <a:off x="2788684" y="2028697"/>
            <a:ext cx="105782" cy="96876"/>
          </a:xfrm>
          <a:prstGeom prst="rect">
            <a:avLst/>
          </a:prstGeom>
          <a:noFill/>
          <a:ln>
            <a:noFill/>
          </a:ln>
        </p:spPr>
      </p:pic>
      <p:pic>
        <p:nvPicPr>
          <p:cNvPr id="102" name="Google Shape;102;p8"/>
          <p:cNvPicPr preferRelativeResize="0"/>
          <p:nvPr/>
        </p:nvPicPr>
        <p:blipFill rotWithShape="1">
          <a:blip r:embed="rId2">
            <a:alphaModFix/>
          </a:blip>
          <a:srcRect/>
          <a:stretch/>
        </p:blipFill>
        <p:spPr>
          <a:xfrm>
            <a:off x="6860032" y="2040628"/>
            <a:ext cx="105782" cy="96876"/>
          </a:xfrm>
          <a:prstGeom prst="rect">
            <a:avLst/>
          </a:prstGeom>
          <a:noFill/>
          <a:ln>
            <a:noFill/>
          </a:ln>
        </p:spPr>
      </p:pic>
      <p:pic>
        <p:nvPicPr>
          <p:cNvPr id="103" name="Google Shape;103;p8"/>
          <p:cNvPicPr preferRelativeResize="0"/>
          <p:nvPr/>
        </p:nvPicPr>
        <p:blipFill rotWithShape="1">
          <a:blip r:embed="rId2">
            <a:alphaModFix/>
          </a:blip>
          <a:srcRect/>
          <a:stretch/>
        </p:blipFill>
        <p:spPr>
          <a:xfrm>
            <a:off x="4802026" y="2044245"/>
            <a:ext cx="105782" cy="96876"/>
          </a:xfrm>
          <a:prstGeom prst="rect">
            <a:avLst/>
          </a:prstGeom>
          <a:noFill/>
          <a:ln>
            <a:noFill/>
          </a:ln>
        </p:spPr>
      </p:pic>
      <p:pic>
        <p:nvPicPr>
          <p:cNvPr id="104" name="Google Shape;104;p8"/>
          <p:cNvPicPr preferRelativeResize="0"/>
          <p:nvPr/>
        </p:nvPicPr>
        <p:blipFill rotWithShape="1">
          <a:blip r:embed="rId4">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78">
          <p15:clr>
            <a:srgbClr val="FBAE40"/>
          </p15:clr>
        </p15:guide>
        <p15:guide id="2" orient="horz" pos="1144">
          <p15:clr>
            <a:srgbClr val="FBAE40"/>
          </p15:clr>
        </p15:guide>
        <p15:guide id="3" orient="horz" pos="2335">
          <p15:clr>
            <a:srgbClr val="FBAE40"/>
          </p15:clr>
        </p15:guide>
        <p15:guide id="4" pos="1587">
          <p15:clr>
            <a:srgbClr val="FBAE40"/>
          </p15:clr>
        </p15:guide>
        <p15:guide id="5" pos="1655">
          <p15:clr>
            <a:srgbClr val="FBAE40"/>
          </p15:clr>
        </p15:guide>
        <p15:guide id="6" pos="2835">
          <p15:clr>
            <a:srgbClr val="FBAE40"/>
          </p15:clr>
        </p15:guide>
        <p15:guide id="7" pos="2931">
          <p15:clr>
            <a:srgbClr val="FBAE40"/>
          </p15:clr>
        </p15:guide>
        <p15:guide id="8" pos="4122">
          <p15:clr>
            <a:srgbClr val="FBAE40"/>
          </p15:clr>
        </p15:guide>
        <p15:guide id="9" pos="4190">
          <p15:clr>
            <a:srgbClr val="FBAE40"/>
          </p15:clr>
        </p15:guide>
        <p15:guide id="10" orient="horz" pos="1399">
          <p15:clr>
            <a:srgbClr val="FBAE40"/>
          </p15:clr>
        </p15:guide>
        <p15:guide id="11" orient="horz" pos="122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05"/>
        <p:cNvGrpSpPr/>
        <p:nvPr/>
      </p:nvGrpSpPr>
      <p:grpSpPr>
        <a:xfrm>
          <a:off x="0" y="0"/>
          <a:ext cx="0" cy="0"/>
          <a:chOff x="0" y="0"/>
          <a:chExt cx="0" cy="0"/>
        </a:xfrm>
      </p:grpSpPr>
      <p:sp>
        <p:nvSpPr>
          <p:cNvPr id="106" name="Google Shape;106;p9"/>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4500"/>
              <a:buFont typeface="Arial"/>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 name="Google Shape;107;p9"/>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R="0" lvl="1" algn="ctr"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375"/>
              </a:spcBef>
              <a:spcAft>
                <a:spcPts val="0"/>
              </a:spcAft>
              <a:buClr>
                <a:schemeClr val="dk1"/>
              </a:buClr>
              <a:buSzPts val="1350"/>
              <a:buFont typeface="Arial"/>
              <a:buNone/>
              <a:defRPr sz="1350" b="0" i="0" u="none" strike="noStrike" cap="none">
                <a:solidFill>
                  <a:schemeClr val="dk1"/>
                </a:solidFill>
                <a:latin typeface="Calibri"/>
                <a:ea typeface="Calibri"/>
                <a:cs typeface="Calibri"/>
                <a:sym typeface="Calibri"/>
              </a:defRPr>
            </a:lvl3pPr>
            <a:lvl4pPr marR="0" lvl="3"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108" name="Google Shape;108;p9"/>
          <p:cNvSpPr txBox="1">
            <a:spLocks noGrp="1"/>
          </p:cNvSpPr>
          <p:nvPr>
            <p:ph type="dt" idx="10"/>
          </p:nvPr>
        </p:nvSpPr>
        <p:spPr>
          <a:xfrm>
            <a:off x="663921" y="4653887"/>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E72D40"/>
              </a:buClr>
              <a:buSzPts val="1400"/>
              <a:buFont typeface="Proxima Nova"/>
              <a:buNone/>
              <a:defRPr>
                <a:solidFill>
                  <a:srgbClr val="E72D40"/>
                </a:solidFill>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109" name="Google Shape;109;p9"/>
          <p:cNvSpPr txBox="1">
            <a:spLocks noGrp="1"/>
          </p:cNvSpPr>
          <p:nvPr>
            <p:ph type="sldNum" idx="12"/>
          </p:nvPr>
        </p:nvSpPr>
        <p:spPr>
          <a:xfrm>
            <a:off x="6616976" y="4012406"/>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1pPr>
            <a:lvl2pPr marL="0" marR="0" lvl="1" indent="0" algn="r">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2pPr>
            <a:lvl3pPr marL="0" marR="0" lvl="2" indent="0" algn="r">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3pPr>
            <a:lvl4pPr marL="0" marR="0" lvl="3" indent="0" algn="r">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4pPr>
            <a:lvl5pPr marL="0" marR="0" lvl="4" indent="0" algn="r">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5pPr>
            <a:lvl6pPr marL="0" marR="0" lvl="5" indent="0" algn="r">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6pPr>
            <a:lvl7pPr marL="0" marR="0" lvl="6" indent="0" algn="r">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7pPr>
            <a:lvl8pPr marL="0" marR="0" lvl="7" indent="0" algn="r">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8pPr>
            <a:lvl9pPr marL="0" marR="0" lvl="8" indent="0" algn="r">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110" name="Google Shape;110;p9"/>
          <p:cNvSpPr/>
          <p:nvPr/>
        </p:nvSpPr>
        <p:spPr>
          <a:xfrm>
            <a:off x="0" y="0"/>
            <a:ext cx="9144000" cy="4653887"/>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pic>
        <p:nvPicPr>
          <p:cNvPr id="111" name="Google Shape;111;p9"/>
          <p:cNvPicPr preferRelativeResize="0"/>
          <p:nvPr/>
        </p:nvPicPr>
        <p:blipFill rotWithShape="1">
          <a:blip r:embed="rId2">
            <a:alphaModFix/>
          </a:blip>
          <a:srcRect/>
          <a:stretch/>
        </p:blipFill>
        <p:spPr>
          <a:xfrm>
            <a:off x="663922" y="571887"/>
            <a:ext cx="2057400" cy="548993"/>
          </a:xfrm>
          <a:prstGeom prst="rect">
            <a:avLst/>
          </a:prstGeom>
          <a:noFill/>
          <a:ln>
            <a:noFill/>
          </a:ln>
        </p:spPr>
      </p:pic>
    </p:spTree>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_2 Line Title and Content">
  <p:cSld name="2_2 Line Title and Content">
    <p:spTree>
      <p:nvGrpSpPr>
        <p:cNvPr id="1" name="Shape 112"/>
        <p:cNvGrpSpPr/>
        <p:nvPr/>
      </p:nvGrpSpPr>
      <p:grpSpPr>
        <a:xfrm>
          <a:off x="0" y="0"/>
          <a:ext cx="0" cy="0"/>
          <a:chOff x="0" y="0"/>
          <a:chExt cx="0" cy="0"/>
        </a:xfrm>
      </p:grpSpPr>
      <p:sp>
        <p:nvSpPr>
          <p:cNvPr id="113" name="Google Shape;113;p1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114" name="Google Shape;114;p1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marL="0" marR="0" lvl="1"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marL="0" marR="0" lvl="2"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marL="0" marR="0" lvl="3"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marL="0" marR="0" lvl="4"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marL="0" marR="0" lvl="5"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marL="0" marR="0" lvl="6"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marL="0" marR="0" lvl="7"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marL="0" marR="0" lvl="8"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115" name="Google Shape;115;p10"/>
          <p:cNvSpPr txBox="1">
            <a:spLocks noGrp="1"/>
          </p:cNvSpPr>
          <p:nvPr>
            <p:ph type="body" idx="1"/>
          </p:nvPr>
        </p:nvSpPr>
        <p:spPr>
          <a:xfrm>
            <a:off x="3303588" y="1816100"/>
            <a:ext cx="5265737" cy="26193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6" name="Google Shape;116;p10"/>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17" name="Google Shape;117;p10"/>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18" name="Google Shape;118;p10"/>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2794">
          <p15:clr>
            <a:srgbClr val="FBAE40"/>
          </p15:clr>
        </p15:guide>
        <p15:guide id="5" pos="2081">
          <p15:clr>
            <a:srgbClr val="FBAE40"/>
          </p15:clr>
        </p15:guide>
        <p15:guide id="6" orient="horz" pos="1144">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30238" y="544498"/>
            <a:ext cx="6196824" cy="56992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Proxima Nova"/>
                <a:ea typeface="Proxima Nova"/>
                <a:cs typeface="Proxima Nova"/>
                <a:sym typeface="Proxima Nova"/>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Proxima Nova"/>
                <a:ea typeface="Proxima Nova"/>
                <a:cs typeface="Proxima Nova"/>
                <a:sym typeface="Proxima Nova"/>
              </a:defRPr>
            </a:lvl1pPr>
            <a:lvl2pPr marL="0" marR="0" lvl="1" indent="0" algn="r" rtl="0">
              <a:spcBef>
                <a:spcPts val="0"/>
              </a:spcBef>
              <a:buNone/>
              <a:defRPr sz="900" b="0" i="0" u="none" strike="noStrike" cap="none">
                <a:solidFill>
                  <a:srgbClr val="888888"/>
                </a:solidFill>
                <a:latin typeface="Proxima Nova"/>
                <a:ea typeface="Proxima Nova"/>
                <a:cs typeface="Proxima Nova"/>
                <a:sym typeface="Proxima Nova"/>
              </a:defRPr>
            </a:lvl2pPr>
            <a:lvl3pPr marL="0" marR="0" lvl="2" indent="0" algn="r" rtl="0">
              <a:spcBef>
                <a:spcPts val="0"/>
              </a:spcBef>
              <a:buNone/>
              <a:defRPr sz="900" b="0" i="0" u="none" strike="noStrike" cap="none">
                <a:solidFill>
                  <a:srgbClr val="888888"/>
                </a:solidFill>
                <a:latin typeface="Proxima Nova"/>
                <a:ea typeface="Proxima Nova"/>
                <a:cs typeface="Proxima Nova"/>
                <a:sym typeface="Proxima Nova"/>
              </a:defRPr>
            </a:lvl3pPr>
            <a:lvl4pPr marL="0" marR="0" lvl="3" indent="0" algn="r" rtl="0">
              <a:spcBef>
                <a:spcPts val="0"/>
              </a:spcBef>
              <a:buNone/>
              <a:defRPr sz="900" b="0" i="0" u="none" strike="noStrike" cap="none">
                <a:solidFill>
                  <a:srgbClr val="888888"/>
                </a:solidFill>
                <a:latin typeface="Proxima Nova"/>
                <a:ea typeface="Proxima Nova"/>
                <a:cs typeface="Proxima Nova"/>
                <a:sym typeface="Proxima Nova"/>
              </a:defRPr>
            </a:lvl4pPr>
            <a:lvl5pPr marL="0" marR="0" lvl="4" indent="0" algn="r" rtl="0">
              <a:spcBef>
                <a:spcPts val="0"/>
              </a:spcBef>
              <a:buNone/>
              <a:defRPr sz="900" b="0" i="0" u="none" strike="noStrike" cap="none">
                <a:solidFill>
                  <a:srgbClr val="888888"/>
                </a:solidFill>
                <a:latin typeface="Proxima Nova"/>
                <a:ea typeface="Proxima Nova"/>
                <a:cs typeface="Proxima Nova"/>
                <a:sym typeface="Proxima Nova"/>
              </a:defRPr>
            </a:lvl5pPr>
            <a:lvl6pPr marL="0" marR="0" lvl="5" indent="0" algn="r" rtl="0">
              <a:spcBef>
                <a:spcPts val="0"/>
              </a:spcBef>
              <a:buNone/>
              <a:defRPr sz="900" b="0" i="0" u="none" strike="noStrike" cap="none">
                <a:solidFill>
                  <a:srgbClr val="888888"/>
                </a:solidFill>
                <a:latin typeface="Proxima Nova"/>
                <a:ea typeface="Proxima Nova"/>
                <a:cs typeface="Proxima Nova"/>
                <a:sym typeface="Proxima Nova"/>
              </a:defRPr>
            </a:lvl6pPr>
            <a:lvl7pPr marL="0" marR="0" lvl="6" indent="0" algn="r" rtl="0">
              <a:spcBef>
                <a:spcPts val="0"/>
              </a:spcBef>
              <a:buNone/>
              <a:defRPr sz="900" b="0" i="0" u="none" strike="noStrike" cap="none">
                <a:solidFill>
                  <a:srgbClr val="888888"/>
                </a:solidFill>
                <a:latin typeface="Proxima Nova"/>
                <a:ea typeface="Proxima Nova"/>
                <a:cs typeface="Proxima Nova"/>
                <a:sym typeface="Proxima Nova"/>
              </a:defRPr>
            </a:lvl7pPr>
            <a:lvl8pPr marL="0" marR="0" lvl="7" indent="0" algn="r" rtl="0">
              <a:spcBef>
                <a:spcPts val="0"/>
              </a:spcBef>
              <a:buNone/>
              <a:defRPr sz="900" b="0" i="0" u="none" strike="noStrike" cap="none">
                <a:solidFill>
                  <a:srgbClr val="888888"/>
                </a:solidFill>
                <a:latin typeface="Proxima Nova"/>
                <a:ea typeface="Proxima Nova"/>
                <a:cs typeface="Proxima Nova"/>
                <a:sym typeface="Proxima Nova"/>
              </a:defRPr>
            </a:lvl8pPr>
            <a:lvl9pPr marL="0" marR="0" lvl="8" indent="0" algn="r" rtl="0">
              <a:spcBef>
                <a:spcPts val="0"/>
              </a:spcBef>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13" name="Google Shape;13;p1"/>
          <p:cNvPicPr preferRelativeResize="0"/>
          <p:nvPr/>
        </p:nvPicPr>
        <p:blipFill rotWithShape="1">
          <a:blip r:embed="rId40">
            <a:alphaModFix/>
          </a:blip>
          <a:srcRect/>
          <a:stretch/>
        </p:blipFill>
        <p:spPr>
          <a:xfrm>
            <a:off x="7929762" y="209484"/>
            <a:ext cx="814046" cy="21721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2" r:id="rId33"/>
    <p:sldLayoutId id="2147483683" r:id="rId34"/>
    <p:sldLayoutId id="2147483684" r:id="rId35"/>
    <p:sldLayoutId id="2147483685" r:id="rId36"/>
    <p:sldLayoutId id="2147483686" r:id="rId37"/>
    <p:sldLayoutId id="2147483687" r:id="rId3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mod="1">
    <p:ext uri="{27BBF7A9-308A-43DC-89C8-2F10F3537804}">
      <p15:sldGuideLst xmlns:p15="http://schemas.microsoft.com/office/powerpoint/2012/main">
        <p15:guide id="1" pos="5398">
          <p15:clr>
            <a:srgbClr val="F26B43"/>
          </p15:clr>
        </p15:guide>
        <p15:guide id="2" orient="horz" pos="191">
          <p15:clr>
            <a:srgbClr val="F26B43"/>
          </p15:clr>
        </p15:guide>
        <p15:guide id="3" orient="horz" pos="344">
          <p15:clr>
            <a:srgbClr val="F26B43"/>
          </p15:clr>
        </p15:guide>
        <p15:guide id="4" pos="39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hyperlink" Target="https://docs.google.com/forms/d/e/1FAIpQLSfp9RYP3r0hZZvOsSXzI1MP5B-olEGwN2aj8onhncxSLfH2Lg/viewform"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chart" Target="../charts/chart2.xml"/></Relationships>
</file>

<file path=ppt/slides/_rels/slide2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chart" Target="../charts/char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5.xml"/><Relationship Id="rId5" Type="http://schemas.openxmlformats.org/officeDocument/2006/relationships/image" Target="../media/image56.png"/><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7.xml"/><Relationship Id="rId1" Type="http://schemas.openxmlformats.org/officeDocument/2006/relationships/slideLayout" Target="../slideLayouts/slideLayout5.xml"/><Relationship Id="rId4" Type="http://schemas.openxmlformats.org/officeDocument/2006/relationships/image" Target="../media/image59.png"/></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8.xml"/><Relationship Id="rId1" Type="http://schemas.openxmlformats.org/officeDocument/2006/relationships/slideLayout" Target="../slideLayouts/slideLayout5.xml"/><Relationship Id="rId4" Type="http://schemas.openxmlformats.org/officeDocument/2006/relationships/image" Target="../media/image61.png"/></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image" Target="../media/image64.png"/></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1.xml"/><Relationship Id="rId1" Type="http://schemas.openxmlformats.org/officeDocument/2006/relationships/slideLayout" Target="../slideLayouts/slideLayout5.xml"/><Relationship Id="rId5" Type="http://schemas.openxmlformats.org/officeDocument/2006/relationships/image" Target="../media/image67.png"/><Relationship Id="rId4" Type="http://schemas.openxmlformats.org/officeDocument/2006/relationships/image" Target="../media/image66.png"/></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5.xml"/><Relationship Id="rId5" Type="http://schemas.openxmlformats.org/officeDocument/2006/relationships/image" Target="../media/image59.png"/><Relationship Id="rId4" Type="http://schemas.openxmlformats.org/officeDocument/2006/relationships/image" Target="../media/image53.png"/></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3.xml"/><Relationship Id="rId1" Type="http://schemas.openxmlformats.org/officeDocument/2006/relationships/slideLayout" Target="../slideLayouts/slideLayout5.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4.xml"/><Relationship Id="rId1" Type="http://schemas.openxmlformats.org/officeDocument/2006/relationships/slideLayout" Target="../slideLayouts/slideLayout5.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5.xml"/><Relationship Id="rId5" Type="http://schemas.openxmlformats.org/officeDocument/2006/relationships/image" Target="../media/image67.png"/><Relationship Id="rId4" Type="http://schemas.openxmlformats.org/officeDocument/2006/relationships/image" Target="../media/image62.png"/></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6.xml"/><Relationship Id="rId1" Type="http://schemas.openxmlformats.org/officeDocument/2006/relationships/slideLayout" Target="../slideLayouts/slideLayout5.xml"/><Relationship Id="rId6" Type="http://schemas.openxmlformats.org/officeDocument/2006/relationships/image" Target="../media/image66.png"/><Relationship Id="rId5" Type="http://schemas.openxmlformats.org/officeDocument/2006/relationships/image" Target="../media/image68.png"/><Relationship Id="rId4" Type="http://schemas.openxmlformats.org/officeDocument/2006/relationships/image" Target="../media/image63.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34"/>
          <p:cNvSpPr txBox="1"/>
          <p:nvPr/>
        </p:nvSpPr>
        <p:spPr>
          <a:xfrm>
            <a:off x="882650" y="1854720"/>
            <a:ext cx="6895200" cy="16926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4000"/>
              <a:buFont typeface="Proxima Nova"/>
              <a:buNone/>
            </a:pPr>
            <a:r>
              <a:rPr lang="en-IN" sz="4000" dirty="0">
                <a:solidFill>
                  <a:schemeClr val="dk1"/>
                </a:solidFill>
                <a:latin typeface="Proxima Nova"/>
                <a:ea typeface="Proxima Nova"/>
                <a:cs typeface="Proxima Nova"/>
                <a:sym typeface="Proxima Nova"/>
              </a:rPr>
              <a:t>Product Management</a:t>
            </a:r>
            <a:endParaRPr sz="4000" dirty="0">
              <a:solidFill>
                <a:schemeClr val="dk1"/>
              </a:solidFill>
              <a:latin typeface="Proxima Nova"/>
              <a:ea typeface="Proxima Nova"/>
              <a:cs typeface="Proxima Nova"/>
              <a:sym typeface="Proxima Nova"/>
            </a:endParaRPr>
          </a:p>
          <a:p>
            <a:pPr marL="0" lvl="0" indent="0" algn="ctr" rtl="0">
              <a:lnSpc>
                <a:spcPct val="90000"/>
              </a:lnSpc>
              <a:spcBef>
                <a:spcPts val="0"/>
              </a:spcBef>
              <a:spcAft>
                <a:spcPts val="0"/>
              </a:spcAft>
              <a:buClr>
                <a:schemeClr val="dk1"/>
              </a:buClr>
              <a:buSzPts val="4000"/>
              <a:buFont typeface="Proxima Nova"/>
              <a:buNone/>
            </a:pPr>
            <a:r>
              <a:rPr lang="en-IN" sz="4000" dirty="0">
                <a:solidFill>
                  <a:schemeClr val="dk1"/>
                </a:solidFill>
                <a:latin typeface="Proxima Nova"/>
                <a:ea typeface="Proxima Nova"/>
                <a:cs typeface="Proxima Nova"/>
                <a:sym typeface="Proxima Nova"/>
              </a:rPr>
              <a:t>Certification Program</a:t>
            </a:r>
            <a:endParaRPr sz="4000" dirty="0">
              <a:solidFill>
                <a:schemeClr val="dk1"/>
              </a:solidFill>
              <a:latin typeface="Proxima Nova"/>
              <a:ea typeface="Proxima Nova"/>
              <a:cs typeface="Proxima Nova"/>
              <a:sym typeface="Proxima Nova"/>
            </a:endParaRPr>
          </a:p>
          <a:p>
            <a:pPr marL="0" lvl="0" indent="0" algn="ctr" rtl="0">
              <a:lnSpc>
                <a:spcPct val="90000"/>
              </a:lnSpc>
              <a:spcBef>
                <a:spcPts val="0"/>
              </a:spcBef>
              <a:spcAft>
                <a:spcPts val="0"/>
              </a:spcAft>
              <a:buClr>
                <a:schemeClr val="dk1"/>
              </a:buClr>
              <a:buSzPts val="4000"/>
              <a:buFont typeface="Proxima Nova"/>
              <a:buNone/>
            </a:pPr>
            <a:r>
              <a:rPr lang="en-IN" sz="2400" i="1" dirty="0">
                <a:solidFill>
                  <a:srgbClr val="FF0000"/>
                </a:solidFill>
                <a:latin typeface="Proxima Nova"/>
                <a:ea typeface="Proxima Nova"/>
                <a:cs typeface="Proxima Nova"/>
                <a:sym typeface="Proxima Nova"/>
              </a:rPr>
              <a:t>Industry Project - I</a:t>
            </a:r>
            <a:endParaRPr sz="2400" i="1" dirty="0">
              <a:solidFill>
                <a:srgbClr val="FF0000"/>
              </a:solidFill>
              <a:latin typeface="Proxima Nova"/>
              <a:ea typeface="Proxima Nova"/>
              <a:cs typeface="Proxima Nova"/>
              <a:sym typeface="Proxima Nova"/>
            </a:endParaRPr>
          </a:p>
        </p:txBody>
      </p:sp>
      <p:pic>
        <p:nvPicPr>
          <p:cNvPr id="616" name="Google Shape;616;p34"/>
          <p:cNvPicPr preferRelativeResize="0"/>
          <p:nvPr/>
        </p:nvPicPr>
        <p:blipFill rotWithShape="1">
          <a:blip r:embed="rId3">
            <a:alphaModFix/>
          </a:blip>
          <a:srcRect/>
          <a:stretch/>
        </p:blipFill>
        <p:spPr>
          <a:xfrm>
            <a:off x="7582370" y="0"/>
            <a:ext cx="1356542" cy="1577482"/>
          </a:xfrm>
          <a:prstGeom prst="rect">
            <a:avLst/>
          </a:prstGeom>
          <a:noFill/>
          <a:ln>
            <a:noFill/>
          </a:ln>
        </p:spPr>
      </p:pic>
      <p:sp>
        <p:nvSpPr>
          <p:cNvPr id="617" name="Google Shape;617;p34"/>
          <p:cNvSpPr txBox="1">
            <a:spLocks noGrp="1"/>
          </p:cNvSpPr>
          <p:nvPr>
            <p:ph type="sldNum" idx="12"/>
          </p:nvPr>
        </p:nvSpPr>
        <p:spPr>
          <a:xfrm>
            <a:off x="6616976" y="4012406"/>
            <a:ext cx="20574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3000" y="1950839"/>
            <a:ext cx="6858000" cy="615950"/>
          </a:xfrm>
        </p:spPr>
        <p:txBody>
          <a:bodyPr/>
          <a:lstStyle/>
          <a:p>
            <a:r>
              <a:rPr lang="en-US" sz="2700" dirty="0" smtClean="0"/>
              <a:t>Competitor’s </a:t>
            </a:r>
            <a:r>
              <a:rPr lang="en-US" sz="2700" dirty="0"/>
              <a:t>Background</a:t>
            </a:r>
          </a:p>
        </p:txBody>
      </p:sp>
      <p:sp>
        <p:nvSpPr>
          <p:cNvPr id="4" name="Date Placeholder 3"/>
          <p:cNvSpPr>
            <a:spLocks noGrp="1"/>
          </p:cNvSpPr>
          <p:nvPr>
            <p:ph type="dt" sz="half" idx="10"/>
          </p:nvPr>
        </p:nvSpPr>
        <p:spPr/>
        <p:txBody>
          <a:bodyPr/>
          <a:lstStyle/>
          <a:p>
            <a:r>
              <a:rPr lang="en-IN" smtClean="0"/>
              <a:t>29/06/19</a:t>
            </a:r>
            <a:endParaRPr lang="en-IN" dirty="0"/>
          </a:p>
        </p:txBody>
      </p:sp>
      <p:sp>
        <p:nvSpPr>
          <p:cNvPr id="5" name="Slide Number Placeholder 4"/>
          <p:cNvSpPr>
            <a:spLocks noGrp="1"/>
          </p:cNvSpPr>
          <p:nvPr>
            <p:ph type="sldNum" sz="quarter" idx="12"/>
          </p:nvPr>
        </p:nvSpPr>
        <p:spPr/>
        <p:txBody>
          <a:bodyPr/>
          <a:lstStyle/>
          <a:p>
            <a:fld id="{273EEA2F-D825-49D3-9C25-497F06EFD3F7}" type="slidenum">
              <a:rPr lang="en-IN" smtClean="0"/>
              <a:pPr/>
              <a:t>10</a:t>
            </a:fld>
            <a:endParaRPr lang="en-IN" dirty="0"/>
          </a:p>
        </p:txBody>
      </p:sp>
    </p:spTree>
    <p:extLst>
      <p:ext uri="{BB962C8B-B14F-4D97-AF65-F5344CB8AC3E}">
        <p14:creationId xmlns:p14="http://schemas.microsoft.com/office/powerpoint/2010/main" val="42267438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p:cNvSpPr>
            <a:spLocks noGrp="1"/>
          </p:cNvSpPr>
          <p:nvPr>
            <p:ph type="dt" idx="10"/>
          </p:nvPr>
        </p:nvSpPr>
        <p:spPr/>
        <p:txBody>
          <a:bodyPr/>
          <a:lstStyle/>
          <a:p>
            <a:r>
              <a:rPr lang="en-IN" smtClean="0"/>
              <a:t>29/06/19</a:t>
            </a:r>
            <a:endParaRPr lang="en-IN"/>
          </a:p>
        </p:txBody>
      </p:sp>
      <p:sp>
        <p:nvSpPr>
          <p:cNvPr id="8" name="Slide Number Placeholder 7"/>
          <p:cNvSpPr>
            <a:spLocks noGrp="1"/>
          </p:cNvSpPr>
          <p:nvPr>
            <p:ph type="sldNum" idx="12"/>
          </p:nvPr>
        </p:nvSpPr>
        <p:spPr/>
        <p:txBody>
          <a:bodyPr/>
          <a:lstStyle/>
          <a:p>
            <a:fld id="{00000000-1234-1234-1234-123412341234}" type="slidenum">
              <a:rPr lang="en-US" smtClean="0"/>
              <a:pPr/>
              <a:t>11</a:t>
            </a:fld>
            <a:endParaRPr lang="en-US"/>
          </a:p>
        </p:txBody>
      </p:sp>
      <p:graphicFrame>
        <p:nvGraphicFramePr>
          <p:cNvPr id="9" name="Table 8"/>
          <p:cNvGraphicFramePr>
            <a:graphicFrameLocks noGrp="1"/>
          </p:cNvGraphicFramePr>
          <p:nvPr>
            <p:extLst>
              <p:ext uri="{D42A27DB-BD31-4B8C-83A1-F6EECF244321}">
                <p14:modId xmlns:p14="http://schemas.microsoft.com/office/powerpoint/2010/main" val="2396020624"/>
              </p:ext>
            </p:extLst>
          </p:nvPr>
        </p:nvGraphicFramePr>
        <p:xfrm>
          <a:off x="251460" y="172002"/>
          <a:ext cx="8641080" cy="4722670"/>
        </p:xfrm>
        <a:graphic>
          <a:graphicData uri="http://schemas.openxmlformats.org/drawingml/2006/table">
            <a:tbl>
              <a:tblPr firstRow="1" bandRow="1">
                <a:tableStyleId>{8A107856-5554-42FB-B03E-39F5DBC370BA}</a:tableStyleId>
              </a:tblPr>
              <a:tblGrid>
                <a:gridCol w="2000250">
                  <a:extLst>
                    <a:ext uri="{9D8B030D-6E8A-4147-A177-3AD203B41FA5}">
                      <a16:colId xmlns:a16="http://schemas.microsoft.com/office/drawing/2014/main" val="3871750506"/>
                    </a:ext>
                  </a:extLst>
                </a:gridCol>
                <a:gridCol w="3211830">
                  <a:extLst>
                    <a:ext uri="{9D8B030D-6E8A-4147-A177-3AD203B41FA5}">
                      <a16:colId xmlns:a16="http://schemas.microsoft.com/office/drawing/2014/main" val="4285022769"/>
                    </a:ext>
                  </a:extLst>
                </a:gridCol>
                <a:gridCol w="3429000">
                  <a:extLst>
                    <a:ext uri="{9D8B030D-6E8A-4147-A177-3AD203B41FA5}">
                      <a16:colId xmlns:a16="http://schemas.microsoft.com/office/drawing/2014/main" val="1031407565"/>
                    </a:ext>
                  </a:extLst>
                </a:gridCol>
              </a:tblGrid>
              <a:tr h="441861">
                <a:tc>
                  <a:txBody>
                    <a:bodyPr/>
                    <a:lstStyle/>
                    <a:p>
                      <a:pPr algn="ctr"/>
                      <a:endParaRPr lang="en-US" sz="1800" b="1" dirty="0">
                        <a:latin typeface="+mn-lt"/>
                      </a:endParaRPr>
                    </a:p>
                  </a:txBody>
                  <a:tcPr marL="68580" marR="68580" marT="34290" marB="34290" anchor="ctr"/>
                </a:tc>
                <a:tc>
                  <a:txBody>
                    <a:bodyPr/>
                    <a:lstStyle/>
                    <a:p>
                      <a:pPr algn="ctr"/>
                      <a:r>
                        <a:rPr lang="en-US" sz="1500" b="1" dirty="0" err="1" smtClean="0">
                          <a:latin typeface="+mn-lt"/>
                        </a:rPr>
                        <a:t>Swiggy</a:t>
                      </a:r>
                      <a:endParaRPr lang="en-US" sz="1500" b="1" dirty="0">
                        <a:latin typeface="+mn-lt"/>
                      </a:endParaRPr>
                    </a:p>
                  </a:txBody>
                  <a:tcPr marL="68580" marR="68580" marT="34290" marB="34290" anchor="ctr"/>
                </a:tc>
                <a:tc>
                  <a:txBody>
                    <a:bodyPr/>
                    <a:lstStyle/>
                    <a:p>
                      <a:pPr algn="ctr"/>
                      <a:r>
                        <a:rPr lang="en-US" sz="1500" b="1" smtClean="0">
                          <a:latin typeface="+mn-lt"/>
                        </a:rPr>
                        <a:t>Zomato</a:t>
                      </a:r>
                      <a:endParaRPr lang="en-US" sz="1500" b="1" dirty="0">
                        <a:latin typeface="+mn-lt"/>
                      </a:endParaRPr>
                    </a:p>
                  </a:txBody>
                  <a:tcPr marL="68580" marR="68580" marT="34290" marB="34290" anchor="ctr"/>
                </a:tc>
                <a:extLst>
                  <a:ext uri="{0D108BD9-81ED-4DB2-BD59-A6C34878D82A}">
                    <a16:rowId xmlns:a16="http://schemas.microsoft.com/office/drawing/2014/main" val="694925107"/>
                  </a:ext>
                </a:extLst>
              </a:tr>
              <a:tr h="523992">
                <a:tc>
                  <a:txBody>
                    <a:bodyPr/>
                    <a:lstStyle/>
                    <a:p>
                      <a:pPr algn="ctr"/>
                      <a:r>
                        <a:rPr lang="en-US" sz="1400" dirty="0" smtClean="0">
                          <a:latin typeface="+mn-lt"/>
                        </a:rPr>
                        <a:t>Mission</a:t>
                      </a:r>
                      <a:endParaRPr lang="en-US" sz="1400" dirty="0">
                        <a:latin typeface="+mn-lt"/>
                      </a:endParaRPr>
                    </a:p>
                  </a:txBody>
                  <a:tcPr marL="68580" marR="68580" marT="34290" marB="34290" anchor="ctr"/>
                </a:tc>
                <a:tc>
                  <a:txBody>
                    <a:bodyPr/>
                    <a:lstStyle/>
                    <a:p>
                      <a:pPr algn="ctr"/>
                      <a:r>
                        <a:rPr lang="en-US" sz="1400" dirty="0" smtClean="0">
                          <a:latin typeface="+mn-lt"/>
                        </a:rPr>
                        <a:t>Change the way India eats</a:t>
                      </a:r>
                      <a:endParaRPr lang="en-US" sz="1400" dirty="0">
                        <a:latin typeface="+mn-lt"/>
                      </a:endParaRPr>
                    </a:p>
                  </a:txBody>
                  <a:tcPr marL="68580" marR="68580" marT="34290" marB="34290" anchor="ctr"/>
                </a:tc>
                <a:tc>
                  <a:txBody>
                    <a:bodyPr/>
                    <a:lstStyle/>
                    <a:p>
                      <a:pPr algn="ctr"/>
                      <a:r>
                        <a:rPr lang="en-IN" sz="1400" dirty="0" smtClean="0">
                          <a:latin typeface="+mn-lt"/>
                        </a:rPr>
                        <a:t>To provide better food for everyone</a:t>
                      </a:r>
                      <a:endParaRPr lang="en-US" sz="1400" dirty="0" smtClean="0">
                        <a:latin typeface="+mn-lt"/>
                      </a:endParaRPr>
                    </a:p>
                  </a:txBody>
                  <a:tcPr marL="68580" marR="68580" marT="34290" marB="34290" anchor="ctr"/>
                </a:tc>
                <a:extLst>
                  <a:ext uri="{0D108BD9-81ED-4DB2-BD59-A6C34878D82A}">
                    <a16:rowId xmlns:a16="http://schemas.microsoft.com/office/drawing/2014/main" val="2980599761"/>
                  </a:ext>
                </a:extLst>
              </a:tr>
              <a:tr h="1045238">
                <a:tc>
                  <a:txBody>
                    <a:bodyPr/>
                    <a:lstStyle/>
                    <a:p>
                      <a:pPr algn="ctr"/>
                      <a:r>
                        <a:rPr lang="en-US" sz="1400" dirty="0" smtClean="0">
                          <a:latin typeface="+mn-lt"/>
                        </a:rPr>
                        <a:t>Goal</a:t>
                      </a:r>
                      <a:endParaRPr lang="en-US" sz="1400" dirty="0">
                        <a:latin typeface="+mn-lt"/>
                      </a:endParaRPr>
                    </a:p>
                  </a:txBody>
                  <a:tcPr marL="68580" marR="68580" marT="34290" marB="34290"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1400" dirty="0" smtClean="0">
                          <a:latin typeface="+mn-lt"/>
                        </a:rPr>
                        <a:t>To disrupt the</a:t>
                      </a:r>
                      <a:r>
                        <a:rPr lang="en-GB" sz="1400" baseline="0" dirty="0" smtClean="0">
                          <a:latin typeface="+mn-lt"/>
                        </a:rPr>
                        <a:t> kitchen at home and make the delivery service a viable option for an everyday food need</a:t>
                      </a:r>
                      <a:endParaRPr lang="en-US" sz="1400" dirty="0" smtClean="0">
                        <a:latin typeface="+mn-lt"/>
                      </a:endParaRPr>
                    </a:p>
                    <a:p>
                      <a:pPr algn="ctr"/>
                      <a:endParaRPr lang="en-US" sz="1400" dirty="0">
                        <a:latin typeface="+mn-lt"/>
                      </a:endParaRPr>
                    </a:p>
                  </a:txBody>
                  <a:tcPr marL="68580" marR="68580" marT="34290" marB="34290" anchor="ctr"/>
                </a:tc>
                <a:tc>
                  <a:txBody>
                    <a:bodyPr/>
                    <a:lstStyle/>
                    <a:p>
                      <a:pPr algn="ctr"/>
                      <a:r>
                        <a:rPr lang="en-US" sz="1400" dirty="0" smtClean="0">
                          <a:latin typeface="+mn-lt"/>
                        </a:rPr>
                        <a:t>Connecting customers to restaurants</a:t>
                      </a:r>
                      <a:r>
                        <a:rPr lang="en-US" sz="1400" baseline="0" dirty="0" smtClean="0">
                          <a:latin typeface="+mn-lt"/>
                        </a:rPr>
                        <a:t> and ensure customers have the best experience at any restaurant found on the platform</a:t>
                      </a:r>
                      <a:endParaRPr lang="en-US" sz="1400" dirty="0" smtClean="0">
                        <a:latin typeface="+mn-lt"/>
                      </a:endParaRPr>
                    </a:p>
                  </a:txBody>
                  <a:tcPr marL="68580" marR="68580" marT="34290" marB="34290" anchor="ctr"/>
                </a:tc>
                <a:extLst>
                  <a:ext uri="{0D108BD9-81ED-4DB2-BD59-A6C34878D82A}">
                    <a16:rowId xmlns:a16="http://schemas.microsoft.com/office/drawing/2014/main" val="10002"/>
                  </a:ext>
                </a:extLst>
              </a:tr>
              <a:tr h="767391">
                <a:tc>
                  <a:txBody>
                    <a:bodyPr/>
                    <a:lstStyle/>
                    <a:p>
                      <a:pPr algn="ctr"/>
                      <a:r>
                        <a:rPr lang="en-US" sz="1400" dirty="0" smtClean="0">
                          <a:latin typeface="+mn-lt"/>
                        </a:rPr>
                        <a:t>Strategy</a:t>
                      </a:r>
                      <a:endParaRPr lang="en-US" sz="1400" dirty="0">
                        <a:latin typeface="+mn-lt"/>
                      </a:endParaRPr>
                    </a:p>
                  </a:txBody>
                  <a:tcPr marL="68580" marR="68580" marT="34290" marB="34290" anchor="ctr"/>
                </a:tc>
                <a:tc>
                  <a:txBody>
                    <a:bodyPr/>
                    <a:lstStyle/>
                    <a:p>
                      <a:pPr algn="ctr"/>
                      <a:r>
                        <a:rPr lang="en-US" sz="1400" b="0" i="0" u="none" strike="noStrike" cap="none" dirty="0" smtClean="0">
                          <a:solidFill>
                            <a:schemeClr val="dk1"/>
                          </a:solidFill>
                          <a:latin typeface="+mn-lt"/>
                          <a:ea typeface="+mn-ea"/>
                          <a:cs typeface="+mn-cs"/>
                          <a:sym typeface="Arial"/>
                        </a:rPr>
                        <a:t>Making Hyperlocal product deliveries</a:t>
                      </a:r>
                      <a:endParaRPr lang="en-US" sz="1400" b="0" i="0" u="none" strike="noStrike" cap="none" dirty="0">
                        <a:solidFill>
                          <a:schemeClr val="dk1"/>
                        </a:solidFill>
                        <a:latin typeface="+mn-lt"/>
                        <a:ea typeface="+mn-ea"/>
                        <a:cs typeface="+mn-cs"/>
                        <a:sym typeface="Arial"/>
                      </a:endParaRPr>
                    </a:p>
                  </a:txBody>
                  <a:tcPr marL="68580" marR="68580" marT="34290" marB="34290" anchor="ctr"/>
                </a:tc>
                <a:tc>
                  <a:txBody>
                    <a:bodyPr/>
                    <a:lstStyle/>
                    <a:p>
                      <a:pPr algn="ctr"/>
                      <a:r>
                        <a:rPr lang="en-US" sz="1400" b="0" i="0" u="none" strike="noStrike" cap="none" dirty="0" smtClean="0">
                          <a:solidFill>
                            <a:schemeClr val="dk1"/>
                          </a:solidFill>
                          <a:latin typeface="+mn-lt"/>
                          <a:ea typeface="+mn-ea"/>
                          <a:cs typeface="+mn-cs"/>
                          <a:sym typeface="Arial"/>
                        </a:rPr>
                        <a:t>A platform that brings restaurants, suppliers, consumers, food suppliers, and logistics partners together</a:t>
                      </a:r>
                      <a:endParaRPr lang="en-US" sz="1400" b="0" i="0" u="none" strike="noStrike" cap="none" dirty="0">
                        <a:solidFill>
                          <a:schemeClr val="dk1"/>
                        </a:solidFill>
                        <a:latin typeface="+mn-lt"/>
                        <a:ea typeface="+mn-ea"/>
                        <a:cs typeface="+mn-cs"/>
                        <a:sym typeface="Arial"/>
                      </a:endParaRPr>
                    </a:p>
                  </a:txBody>
                  <a:tcPr marL="68580" marR="68580" marT="34290" marB="34290" anchor="ctr"/>
                </a:tc>
                <a:extLst>
                  <a:ext uri="{0D108BD9-81ED-4DB2-BD59-A6C34878D82A}">
                    <a16:rowId xmlns:a16="http://schemas.microsoft.com/office/drawing/2014/main" val="3133346347"/>
                  </a:ext>
                </a:extLst>
              </a:tr>
              <a:tr h="353489">
                <a:tc>
                  <a:txBody>
                    <a:bodyPr/>
                    <a:lstStyle/>
                    <a:p>
                      <a:pPr algn="ctr"/>
                      <a:r>
                        <a:rPr lang="en-US" sz="1400" smtClean="0">
                          <a:latin typeface="+mn-lt"/>
                        </a:rPr>
                        <a:t>Current Employees</a:t>
                      </a:r>
                      <a:endParaRPr lang="en-US" sz="1400" dirty="0">
                        <a:latin typeface="+mn-lt"/>
                      </a:endParaRPr>
                    </a:p>
                  </a:txBody>
                  <a:tcPr marL="68580" marR="68580" marT="34290" marB="34290" anchor="ctr"/>
                </a:tc>
                <a:tc>
                  <a:txBody>
                    <a:bodyPr/>
                    <a:lstStyle/>
                    <a:p>
                      <a:pPr algn="ctr"/>
                      <a:r>
                        <a:rPr lang="en-US" sz="1400" dirty="0" smtClean="0">
                          <a:latin typeface="+mn-lt"/>
                        </a:rPr>
                        <a:t>2,00,000+</a:t>
                      </a:r>
                      <a:endParaRPr lang="en-US" sz="1400" dirty="0">
                        <a:latin typeface="+mn-lt"/>
                      </a:endParaRPr>
                    </a:p>
                  </a:txBody>
                  <a:tcPr marL="68580" marR="68580" marT="34290" marB="34290" anchor="ctr"/>
                </a:tc>
                <a:tc>
                  <a:txBody>
                    <a:bodyPr/>
                    <a:lstStyle/>
                    <a:p>
                      <a:pPr algn="ctr"/>
                      <a:r>
                        <a:rPr lang="en-US" sz="1400" dirty="0" smtClean="0">
                          <a:latin typeface="+mn-lt"/>
                        </a:rPr>
                        <a:t>5000+</a:t>
                      </a:r>
                      <a:endParaRPr lang="en-US" sz="1400" dirty="0">
                        <a:latin typeface="+mn-lt"/>
                      </a:endParaRPr>
                    </a:p>
                  </a:txBody>
                  <a:tcPr marL="68580" marR="68580" marT="34290" marB="34290" anchor="ctr"/>
                </a:tc>
                <a:extLst>
                  <a:ext uri="{0D108BD9-81ED-4DB2-BD59-A6C34878D82A}">
                    <a16:rowId xmlns:a16="http://schemas.microsoft.com/office/drawing/2014/main" val="2678294840"/>
                  </a:ext>
                </a:extLst>
              </a:tr>
              <a:tr h="353489">
                <a:tc>
                  <a:txBody>
                    <a:bodyPr/>
                    <a:lstStyle/>
                    <a:p>
                      <a:pPr algn="ctr"/>
                      <a:r>
                        <a:rPr lang="en-US" sz="1400" smtClean="0">
                          <a:latin typeface="+mn-lt"/>
                        </a:rPr>
                        <a:t>Current Value</a:t>
                      </a:r>
                      <a:endParaRPr lang="en-US" sz="1400" dirty="0">
                        <a:latin typeface="+mn-lt"/>
                      </a:endParaRPr>
                    </a:p>
                  </a:txBody>
                  <a:tcPr marL="68580" marR="68580" marT="34290" marB="34290"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smtClean="0">
                          <a:solidFill>
                            <a:schemeClr val="dk1"/>
                          </a:solidFill>
                          <a:latin typeface="+mn-lt"/>
                          <a:ea typeface="+mn-ea"/>
                          <a:cs typeface="+mn-cs"/>
                          <a:sym typeface="Arial"/>
                        </a:rPr>
                        <a:t>$3.6 billion</a:t>
                      </a:r>
                    </a:p>
                  </a:txBody>
                  <a:tcPr marL="68580" marR="68580" marT="34290" marB="34290" anchor="ctr"/>
                </a:tc>
                <a:tc>
                  <a:txBody>
                    <a:bodyPr/>
                    <a:lstStyle/>
                    <a:p>
                      <a:pPr algn="ctr"/>
                      <a:r>
                        <a:rPr lang="en-US" sz="1400" b="0" i="0" u="none" strike="noStrike" cap="none" dirty="0" smtClean="0">
                          <a:solidFill>
                            <a:schemeClr val="dk1"/>
                          </a:solidFill>
                          <a:latin typeface="+mn-lt"/>
                          <a:ea typeface="+mn-ea"/>
                          <a:cs typeface="+mn-cs"/>
                          <a:sym typeface="Arial"/>
                        </a:rPr>
                        <a:t>$3.25 billion</a:t>
                      </a:r>
                      <a:endParaRPr lang="en-US" sz="1400" b="0" i="0" u="none" strike="noStrike" cap="none" dirty="0">
                        <a:solidFill>
                          <a:schemeClr val="dk1"/>
                        </a:solidFill>
                        <a:latin typeface="+mn-lt"/>
                        <a:ea typeface="+mn-ea"/>
                        <a:cs typeface="+mn-cs"/>
                        <a:sym typeface="Arial"/>
                      </a:endParaRPr>
                    </a:p>
                  </a:txBody>
                  <a:tcPr marL="68580" marR="68580" marT="34290" marB="34290" anchor="ctr"/>
                </a:tc>
                <a:extLst>
                  <a:ext uri="{0D108BD9-81ED-4DB2-BD59-A6C34878D82A}">
                    <a16:rowId xmlns:a16="http://schemas.microsoft.com/office/drawing/2014/main" val="880054050"/>
                  </a:ext>
                </a:extLst>
              </a:tr>
              <a:tr h="618605">
                <a:tc>
                  <a:txBody>
                    <a:bodyPr/>
                    <a:lstStyle/>
                    <a:p>
                      <a:pPr algn="ctr"/>
                      <a:r>
                        <a:rPr lang="en-US" sz="1400" smtClean="0">
                          <a:latin typeface="+mn-lt"/>
                        </a:rPr>
                        <a:t>Latest Funding</a:t>
                      </a:r>
                      <a:r>
                        <a:rPr lang="en-US" sz="1400" baseline="0" smtClean="0">
                          <a:latin typeface="+mn-lt"/>
                        </a:rPr>
                        <a:t> Round</a:t>
                      </a:r>
                      <a:endParaRPr lang="en-US" sz="1400" dirty="0">
                        <a:latin typeface="+mn-lt"/>
                      </a:endParaRPr>
                    </a:p>
                  </a:txBody>
                  <a:tcPr marL="68580" marR="68580" marT="34290" marB="34290"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smtClean="0">
                          <a:latin typeface="+mn-lt"/>
                        </a:rPr>
                        <a:t>Their latest funding was raised on Apr 6, 2020 from a Series I round of $43M.</a:t>
                      </a:r>
                    </a:p>
                  </a:txBody>
                  <a:tcPr marL="68580" marR="68580" marT="34290" marB="34290"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smtClean="0">
                          <a:latin typeface="+mn-lt"/>
                        </a:rPr>
                        <a:t>Their latest funding was raised on Sep 10, 2020 from a Series J round.</a:t>
                      </a:r>
                    </a:p>
                  </a:txBody>
                  <a:tcPr marL="68580" marR="68580" marT="34290" marB="34290" anchor="ctr"/>
                </a:tc>
                <a:extLst>
                  <a:ext uri="{0D108BD9-81ED-4DB2-BD59-A6C34878D82A}">
                    <a16:rowId xmlns:a16="http://schemas.microsoft.com/office/drawing/2014/main" val="428486505"/>
                  </a:ext>
                </a:extLst>
              </a:tr>
              <a:tr h="618605">
                <a:tc>
                  <a:txBody>
                    <a:bodyPr/>
                    <a:lstStyle/>
                    <a:p>
                      <a:pPr algn="ctr"/>
                      <a:r>
                        <a:rPr lang="en-US" sz="1400" smtClean="0">
                          <a:latin typeface="+mn-lt"/>
                        </a:rPr>
                        <a:t>Total Funding</a:t>
                      </a:r>
                      <a:r>
                        <a:rPr lang="en-US" sz="1400" baseline="0" smtClean="0">
                          <a:latin typeface="+mn-lt"/>
                        </a:rPr>
                        <a:t> Raised</a:t>
                      </a:r>
                      <a:endParaRPr lang="en-US" sz="1400" dirty="0">
                        <a:latin typeface="+mn-lt"/>
                      </a:endParaRPr>
                    </a:p>
                  </a:txBody>
                  <a:tcPr marL="68580" marR="68580" marT="34290" marB="34290" anchor="ctr"/>
                </a:tc>
                <a:tc>
                  <a:txBody>
                    <a:bodyPr/>
                    <a:lstStyle/>
                    <a:p>
                      <a:pPr algn="ctr"/>
                      <a:r>
                        <a:rPr lang="en-US" sz="1400" dirty="0" err="1" smtClean="0">
                          <a:latin typeface="+mn-lt"/>
                        </a:rPr>
                        <a:t>Swiggy</a:t>
                      </a:r>
                      <a:r>
                        <a:rPr lang="en-US" sz="1400" dirty="0" smtClean="0">
                          <a:latin typeface="+mn-lt"/>
                        </a:rPr>
                        <a:t> has raised a total of $1.6B in funding over 12 rounds. </a:t>
                      </a:r>
                      <a:endParaRPr lang="en-US" sz="1400" dirty="0">
                        <a:latin typeface="+mn-lt"/>
                      </a:endParaRPr>
                    </a:p>
                  </a:txBody>
                  <a:tcPr marL="68580" marR="68580" marT="34290" marB="34290" anchor="ctr"/>
                </a:tc>
                <a:tc>
                  <a:txBody>
                    <a:bodyPr/>
                    <a:lstStyle/>
                    <a:p>
                      <a:pPr algn="ctr"/>
                      <a:r>
                        <a:rPr lang="en-US" sz="1400" dirty="0" err="1" smtClean="0">
                          <a:latin typeface="+mn-lt"/>
                        </a:rPr>
                        <a:t>Zomato</a:t>
                      </a:r>
                      <a:r>
                        <a:rPr lang="en-US" sz="1400" dirty="0" smtClean="0">
                          <a:latin typeface="+mn-lt"/>
                        </a:rPr>
                        <a:t> has raised a total of $1.1B in funding over 17 rounds. </a:t>
                      </a:r>
                      <a:endParaRPr lang="en-US" sz="1400" dirty="0">
                        <a:latin typeface="+mn-lt"/>
                      </a:endParaRPr>
                    </a:p>
                  </a:txBody>
                  <a:tcPr marL="68580" marR="68580" marT="34290" marB="34290" anchor="ctr"/>
                </a:tc>
                <a:extLst>
                  <a:ext uri="{0D108BD9-81ED-4DB2-BD59-A6C34878D82A}">
                    <a16:rowId xmlns:a16="http://schemas.microsoft.com/office/drawing/2014/main" val="1718484195"/>
                  </a:ext>
                </a:extLst>
              </a:tr>
            </a:tbl>
          </a:graphicData>
        </a:graphic>
      </p:graphicFrame>
    </p:spTree>
    <p:extLst>
      <p:ext uri="{BB962C8B-B14F-4D97-AF65-F5344CB8AC3E}">
        <p14:creationId xmlns:p14="http://schemas.microsoft.com/office/powerpoint/2010/main" val="37000724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p:cNvSpPr>
            <a:spLocks noGrp="1"/>
          </p:cNvSpPr>
          <p:nvPr>
            <p:ph type="dt" idx="10"/>
          </p:nvPr>
        </p:nvSpPr>
        <p:spPr/>
        <p:txBody>
          <a:bodyPr/>
          <a:lstStyle/>
          <a:p>
            <a:r>
              <a:rPr lang="en-IN" smtClean="0"/>
              <a:t>29/06/19</a:t>
            </a:r>
            <a:endParaRPr lang="en-IN"/>
          </a:p>
        </p:txBody>
      </p:sp>
      <p:sp>
        <p:nvSpPr>
          <p:cNvPr id="8" name="Slide Number Placeholder 7"/>
          <p:cNvSpPr>
            <a:spLocks noGrp="1"/>
          </p:cNvSpPr>
          <p:nvPr>
            <p:ph type="sldNum" idx="12"/>
          </p:nvPr>
        </p:nvSpPr>
        <p:spPr/>
        <p:txBody>
          <a:bodyPr/>
          <a:lstStyle/>
          <a:p>
            <a:fld id="{00000000-1234-1234-1234-123412341234}" type="slidenum">
              <a:rPr lang="en-US" smtClean="0"/>
              <a:pPr/>
              <a:t>12</a:t>
            </a:fld>
            <a:endParaRPr lang="en-US"/>
          </a:p>
        </p:txBody>
      </p:sp>
      <p:graphicFrame>
        <p:nvGraphicFramePr>
          <p:cNvPr id="9" name="Table 8"/>
          <p:cNvGraphicFramePr>
            <a:graphicFrameLocks noGrp="1"/>
          </p:cNvGraphicFramePr>
          <p:nvPr>
            <p:extLst>
              <p:ext uri="{D42A27DB-BD31-4B8C-83A1-F6EECF244321}">
                <p14:modId xmlns:p14="http://schemas.microsoft.com/office/powerpoint/2010/main" val="1974524841"/>
              </p:ext>
            </p:extLst>
          </p:nvPr>
        </p:nvGraphicFramePr>
        <p:xfrm>
          <a:off x="251460" y="367585"/>
          <a:ext cx="8641080" cy="4474925"/>
        </p:xfrm>
        <a:graphic>
          <a:graphicData uri="http://schemas.openxmlformats.org/drawingml/2006/table">
            <a:tbl>
              <a:tblPr firstRow="1" bandRow="1">
                <a:tableStyleId>{8A107856-5554-42FB-B03E-39F5DBC370BA}</a:tableStyleId>
              </a:tblPr>
              <a:tblGrid>
                <a:gridCol w="2880360">
                  <a:extLst>
                    <a:ext uri="{9D8B030D-6E8A-4147-A177-3AD203B41FA5}">
                      <a16:colId xmlns:a16="http://schemas.microsoft.com/office/drawing/2014/main" val="3871750506"/>
                    </a:ext>
                  </a:extLst>
                </a:gridCol>
                <a:gridCol w="2880360">
                  <a:extLst>
                    <a:ext uri="{9D8B030D-6E8A-4147-A177-3AD203B41FA5}">
                      <a16:colId xmlns:a16="http://schemas.microsoft.com/office/drawing/2014/main" val="4285022769"/>
                    </a:ext>
                  </a:extLst>
                </a:gridCol>
                <a:gridCol w="2880360">
                  <a:extLst>
                    <a:ext uri="{9D8B030D-6E8A-4147-A177-3AD203B41FA5}">
                      <a16:colId xmlns:a16="http://schemas.microsoft.com/office/drawing/2014/main" val="1031407565"/>
                    </a:ext>
                  </a:extLst>
                </a:gridCol>
              </a:tblGrid>
              <a:tr h="342900">
                <a:tc>
                  <a:txBody>
                    <a:bodyPr/>
                    <a:lstStyle/>
                    <a:p>
                      <a:pPr algn="ctr"/>
                      <a:endParaRPr lang="en-US" sz="1800" b="1" dirty="0"/>
                    </a:p>
                  </a:txBody>
                  <a:tcPr marL="68580" marR="68580" marT="34290" marB="34290"/>
                </a:tc>
                <a:tc>
                  <a:txBody>
                    <a:bodyPr/>
                    <a:lstStyle/>
                    <a:p>
                      <a:pPr algn="ctr"/>
                      <a:r>
                        <a:rPr lang="en-US" sz="1500" b="1" dirty="0" err="1" smtClean="0"/>
                        <a:t>Swiggy</a:t>
                      </a:r>
                      <a:endParaRPr lang="en-US" sz="1500" b="1" dirty="0"/>
                    </a:p>
                  </a:txBody>
                  <a:tcPr marL="68580" marR="68580" marT="34290" marB="34290"/>
                </a:tc>
                <a:tc>
                  <a:txBody>
                    <a:bodyPr/>
                    <a:lstStyle/>
                    <a:p>
                      <a:pPr algn="ctr"/>
                      <a:r>
                        <a:rPr lang="en-US" sz="1500" b="1" dirty="0" err="1" smtClean="0"/>
                        <a:t>Zomato</a:t>
                      </a:r>
                      <a:endParaRPr lang="en-US" sz="1500" b="1" dirty="0"/>
                    </a:p>
                  </a:txBody>
                  <a:tcPr marL="68580" marR="68580" marT="34290" marB="34290"/>
                </a:tc>
                <a:extLst>
                  <a:ext uri="{0D108BD9-81ED-4DB2-BD59-A6C34878D82A}">
                    <a16:rowId xmlns:a16="http://schemas.microsoft.com/office/drawing/2014/main" val="694925107"/>
                  </a:ext>
                </a:extLst>
              </a:tr>
              <a:tr h="274320">
                <a:tc>
                  <a:txBody>
                    <a:bodyPr/>
                    <a:lstStyle/>
                    <a:p>
                      <a:r>
                        <a:rPr lang="en-US" sz="1400" dirty="0" smtClean="0"/>
                        <a:t>Revenue</a:t>
                      </a:r>
                      <a:endParaRPr lang="en-US" sz="1400" dirty="0"/>
                    </a:p>
                  </a:txBody>
                  <a:tcPr marL="68580" marR="68580" marT="34290" marB="34290"/>
                </a:tc>
                <a:tc>
                  <a:txBody>
                    <a:bodyPr/>
                    <a:lstStyle/>
                    <a:p>
                      <a:r>
                        <a:rPr lang="en-US" sz="1400" dirty="0" err="1" smtClean="0"/>
                        <a:t>Rs</a:t>
                      </a:r>
                      <a:r>
                        <a:rPr lang="en-US" sz="1400" dirty="0" smtClean="0"/>
                        <a:t> 1128 </a:t>
                      </a:r>
                      <a:r>
                        <a:rPr lang="en-US" sz="1400" dirty="0" err="1" smtClean="0"/>
                        <a:t>cr</a:t>
                      </a:r>
                      <a:r>
                        <a:rPr lang="en-US" sz="1400" dirty="0" smtClean="0"/>
                        <a:t> (2019),</a:t>
                      </a:r>
                      <a:r>
                        <a:rPr lang="en-US" sz="1400" dirty="0" err="1" smtClean="0"/>
                        <a:t>Rs</a:t>
                      </a:r>
                      <a:r>
                        <a:rPr lang="en-US" sz="1400" dirty="0" smtClean="0"/>
                        <a:t> 442 </a:t>
                      </a:r>
                      <a:r>
                        <a:rPr lang="en-US" sz="1400" dirty="0" err="1" smtClean="0"/>
                        <a:t>cr</a:t>
                      </a:r>
                      <a:r>
                        <a:rPr lang="en-US" sz="1400" dirty="0" smtClean="0"/>
                        <a:t> (2018)</a:t>
                      </a:r>
                      <a:endParaRPr lang="en-US" sz="1400" dirty="0"/>
                    </a:p>
                  </a:txBody>
                  <a:tcPr marL="68580" marR="68580" marT="34290" marB="34290"/>
                </a:tc>
                <a:tc>
                  <a:txBody>
                    <a:bodyPr/>
                    <a:lstStyle/>
                    <a:p>
                      <a:r>
                        <a:rPr lang="en-US" sz="1400" dirty="0" err="1" smtClean="0"/>
                        <a:t>Rs</a:t>
                      </a:r>
                      <a:r>
                        <a:rPr lang="en-US" sz="1400" dirty="0" smtClean="0"/>
                        <a:t> 1397 </a:t>
                      </a:r>
                      <a:r>
                        <a:rPr lang="en-US" sz="1400" dirty="0" err="1" smtClean="0"/>
                        <a:t>cr</a:t>
                      </a:r>
                      <a:r>
                        <a:rPr lang="en-US" sz="1400" dirty="0" smtClean="0"/>
                        <a:t> (2019),</a:t>
                      </a:r>
                      <a:r>
                        <a:rPr lang="en-US" sz="1400" dirty="0" err="1" smtClean="0"/>
                        <a:t>Rs</a:t>
                      </a:r>
                      <a:r>
                        <a:rPr lang="en-US" sz="1400" dirty="0" smtClean="0"/>
                        <a:t> 442 </a:t>
                      </a:r>
                      <a:r>
                        <a:rPr lang="en-US" sz="1400" dirty="0" err="1" smtClean="0"/>
                        <a:t>cr</a:t>
                      </a:r>
                      <a:r>
                        <a:rPr lang="en-US" sz="1400" dirty="0" smtClean="0"/>
                        <a:t> (2018)</a:t>
                      </a:r>
                    </a:p>
                  </a:txBody>
                  <a:tcPr marL="68580" marR="68580" marT="34290" marB="34290"/>
                </a:tc>
                <a:extLst>
                  <a:ext uri="{0D108BD9-81ED-4DB2-BD59-A6C34878D82A}">
                    <a16:rowId xmlns:a16="http://schemas.microsoft.com/office/drawing/2014/main" val="3708328528"/>
                  </a:ext>
                </a:extLst>
              </a:tr>
              <a:tr h="1714500">
                <a:tc>
                  <a:txBody>
                    <a:bodyPr/>
                    <a:lstStyle/>
                    <a:p>
                      <a:r>
                        <a:rPr lang="en-US" sz="1400" dirty="0" smtClean="0"/>
                        <a:t>CEO</a:t>
                      </a:r>
                      <a:endParaRPr 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err="1" smtClean="0">
                          <a:solidFill>
                            <a:schemeClr val="tx1"/>
                          </a:solidFill>
                          <a:latin typeface="+mn-lt"/>
                          <a:ea typeface="+mn-ea"/>
                          <a:cs typeface="+mn-cs"/>
                          <a:sym typeface="Arial"/>
                        </a:rPr>
                        <a:t>Sriharsha</a:t>
                      </a:r>
                      <a:r>
                        <a:rPr lang="en-US" sz="1400" b="0" i="0" u="none" strike="noStrike" cap="none" dirty="0" smtClean="0">
                          <a:solidFill>
                            <a:schemeClr val="tx1"/>
                          </a:solidFill>
                          <a:latin typeface="+mn-lt"/>
                          <a:ea typeface="+mn-ea"/>
                          <a:cs typeface="+mn-cs"/>
                          <a:sym typeface="Arial"/>
                        </a:rPr>
                        <a:t> </a:t>
                      </a:r>
                      <a:r>
                        <a:rPr lang="en-US" sz="1400" b="0" i="0" u="none" strike="noStrike" cap="none" dirty="0" err="1" smtClean="0">
                          <a:solidFill>
                            <a:schemeClr val="tx1"/>
                          </a:solidFill>
                          <a:latin typeface="+mn-lt"/>
                          <a:ea typeface="+mn-ea"/>
                          <a:cs typeface="+mn-cs"/>
                          <a:sym typeface="Arial"/>
                        </a:rPr>
                        <a:t>Majety</a:t>
                      </a:r>
                      <a:r>
                        <a:rPr lang="en-US" sz="1400" b="0" i="0" u="none" strike="noStrike" cap="none" dirty="0" smtClean="0">
                          <a:solidFill>
                            <a:schemeClr val="tx1"/>
                          </a:solidFill>
                          <a:latin typeface="+mn-lt"/>
                          <a:ea typeface="+mn-ea"/>
                          <a:cs typeface="+mn-cs"/>
                          <a:sym typeface="Arial"/>
                        </a:rPr>
                        <a:t>- He is a former Co-Founder of </a:t>
                      </a:r>
                      <a:r>
                        <a:rPr lang="en-US" sz="1400" b="0" i="0" u="none" strike="noStrike" cap="none" dirty="0" err="1" smtClean="0">
                          <a:solidFill>
                            <a:schemeClr val="tx1"/>
                          </a:solidFill>
                          <a:latin typeface="+mn-lt"/>
                          <a:ea typeface="+mn-ea"/>
                          <a:cs typeface="+mn-cs"/>
                          <a:sym typeface="Arial"/>
                        </a:rPr>
                        <a:t>Bundl</a:t>
                      </a:r>
                      <a:r>
                        <a:rPr lang="en-US" sz="1400" b="0" i="0" u="none" strike="noStrike" cap="none" dirty="0" smtClean="0">
                          <a:solidFill>
                            <a:schemeClr val="tx1"/>
                          </a:solidFill>
                          <a:latin typeface="+mn-lt"/>
                          <a:ea typeface="+mn-ea"/>
                          <a:cs typeface="+mn-cs"/>
                          <a:sym typeface="Arial"/>
                        </a:rPr>
                        <a:t> and Associate at Nomura International.</a:t>
                      </a:r>
                    </a:p>
                    <a:p>
                      <a:r>
                        <a:rPr lang="en-US" sz="1400" b="0" i="0" u="none" strike="noStrike" cap="none" dirty="0" smtClean="0">
                          <a:solidFill>
                            <a:schemeClr val="tx1"/>
                          </a:solidFill>
                          <a:latin typeface="+mn-lt"/>
                          <a:ea typeface="+mn-ea"/>
                          <a:cs typeface="+mn-cs"/>
                          <a:sym typeface="Arial"/>
                        </a:rPr>
                        <a:t>Mr. </a:t>
                      </a:r>
                      <a:r>
                        <a:rPr lang="en-US" sz="1400" b="0" i="0" u="none" strike="noStrike" cap="none" dirty="0" err="1" smtClean="0">
                          <a:solidFill>
                            <a:schemeClr val="tx1"/>
                          </a:solidFill>
                          <a:latin typeface="+mn-lt"/>
                          <a:ea typeface="+mn-ea"/>
                          <a:cs typeface="+mn-cs"/>
                          <a:sym typeface="Arial"/>
                        </a:rPr>
                        <a:t>Majety</a:t>
                      </a:r>
                      <a:r>
                        <a:rPr lang="en-US" sz="1400" b="0" i="0" u="none" strike="noStrike" cap="none" dirty="0" smtClean="0">
                          <a:solidFill>
                            <a:schemeClr val="tx1"/>
                          </a:solidFill>
                          <a:latin typeface="+mn-lt"/>
                          <a:ea typeface="+mn-ea"/>
                          <a:cs typeface="+mn-cs"/>
                          <a:sym typeface="Arial"/>
                        </a:rPr>
                        <a:t> graduated received a B.E. in Electrical and Electronics and an M.Sc. in Physics at BITS, </a:t>
                      </a:r>
                      <a:r>
                        <a:rPr lang="en-US" sz="1400" b="0" i="0" u="none" strike="noStrike" cap="none" dirty="0" err="1" smtClean="0">
                          <a:solidFill>
                            <a:schemeClr val="tx1"/>
                          </a:solidFill>
                          <a:latin typeface="+mn-lt"/>
                          <a:ea typeface="+mn-ea"/>
                          <a:cs typeface="+mn-cs"/>
                          <a:sym typeface="Arial"/>
                        </a:rPr>
                        <a:t>Pilani</a:t>
                      </a:r>
                      <a:r>
                        <a:rPr lang="en-US" sz="1400" b="0" i="0" u="none" strike="noStrike" cap="none" dirty="0" smtClean="0">
                          <a:solidFill>
                            <a:schemeClr val="tx1"/>
                          </a:solidFill>
                          <a:latin typeface="+mn-lt"/>
                          <a:ea typeface="+mn-ea"/>
                          <a:cs typeface="+mn-cs"/>
                          <a:sym typeface="Arial"/>
                        </a:rPr>
                        <a:t>.</a:t>
                      </a:r>
                    </a:p>
                  </a:txBody>
                  <a:tcPr marL="68580" marR="68580" marT="34290" marB="34290"/>
                </a:tc>
                <a:tc>
                  <a:txBody>
                    <a:bodyPr/>
                    <a:lstStyle/>
                    <a:p>
                      <a:r>
                        <a:rPr lang="en-US" sz="1400" dirty="0" err="1" smtClean="0"/>
                        <a:t>Deepinder</a:t>
                      </a:r>
                      <a:r>
                        <a:rPr lang="en-US" sz="1400" dirty="0" smtClean="0"/>
                        <a:t> </a:t>
                      </a:r>
                      <a:r>
                        <a:rPr lang="en-US" sz="1400" dirty="0" err="1" smtClean="0"/>
                        <a:t>Goyal</a:t>
                      </a:r>
                      <a:r>
                        <a:rPr lang="en-US" sz="1400" dirty="0" smtClean="0"/>
                        <a:t> –Prior to starting </a:t>
                      </a:r>
                      <a:r>
                        <a:rPr lang="en-US" sz="1400" dirty="0" err="1" smtClean="0"/>
                        <a:t>Zomato</a:t>
                      </a:r>
                      <a:r>
                        <a:rPr lang="en-US" sz="1400" dirty="0" smtClean="0"/>
                        <a:t>, </a:t>
                      </a:r>
                      <a:r>
                        <a:rPr lang="en-US" sz="1400" dirty="0" err="1" smtClean="0"/>
                        <a:t>Deepinder</a:t>
                      </a:r>
                      <a:r>
                        <a:rPr lang="en-US" sz="1400" dirty="0" smtClean="0"/>
                        <a:t> worked as a management consultant with Bain and Company in New Delhi. He graduated with a Mathematics and Computing degree from IIT Delhi in 2005 and hails from Muktsar in Punjab.</a:t>
                      </a:r>
                      <a:endParaRPr lang="en-US" sz="1400" dirty="0"/>
                    </a:p>
                  </a:txBody>
                  <a:tcPr marL="68580" marR="68580" marT="34290" marB="34290"/>
                </a:tc>
                <a:extLst>
                  <a:ext uri="{0D108BD9-81ED-4DB2-BD59-A6C34878D82A}">
                    <a16:rowId xmlns:a16="http://schemas.microsoft.com/office/drawing/2014/main" val="3905349747"/>
                  </a:ext>
                </a:extLst>
              </a:tr>
              <a:tr h="512525">
                <a:tc>
                  <a:txBody>
                    <a:bodyPr/>
                    <a:lstStyle/>
                    <a:p>
                      <a:r>
                        <a:rPr lang="en-US" sz="1400" dirty="0" smtClean="0"/>
                        <a:t>Founders</a:t>
                      </a:r>
                      <a:endParaRPr lang="en-US" sz="1400" dirty="0"/>
                    </a:p>
                  </a:txBody>
                  <a:tcPr marL="68580" marR="68580" marT="34290" marB="34290"/>
                </a:tc>
                <a:tc>
                  <a:txBody>
                    <a:bodyPr/>
                    <a:lstStyle/>
                    <a:p>
                      <a:r>
                        <a:rPr lang="en-US" sz="1400" b="0" i="0" u="none" strike="noStrike" cap="none" dirty="0" err="1" smtClean="0">
                          <a:solidFill>
                            <a:schemeClr val="tx1"/>
                          </a:solidFill>
                          <a:latin typeface="+mn-lt"/>
                          <a:ea typeface="+mn-ea"/>
                          <a:cs typeface="+mn-cs"/>
                          <a:sym typeface="Arial"/>
                        </a:rPr>
                        <a:t>Nandan</a:t>
                      </a:r>
                      <a:r>
                        <a:rPr lang="en-US" sz="1400" b="0" i="0" u="none" strike="noStrike" cap="none" dirty="0" smtClean="0">
                          <a:solidFill>
                            <a:schemeClr val="tx1"/>
                          </a:solidFill>
                          <a:latin typeface="+mn-lt"/>
                          <a:ea typeface="+mn-ea"/>
                          <a:cs typeface="+mn-cs"/>
                          <a:sym typeface="Arial"/>
                        </a:rPr>
                        <a:t> Reddy, Rahul </a:t>
                      </a:r>
                      <a:r>
                        <a:rPr lang="en-US" sz="1400" b="0" i="0" u="none" strike="noStrike" cap="none" dirty="0" err="1" smtClean="0">
                          <a:solidFill>
                            <a:schemeClr val="tx1"/>
                          </a:solidFill>
                          <a:latin typeface="+mn-lt"/>
                          <a:ea typeface="+mn-ea"/>
                          <a:cs typeface="+mn-cs"/>
                          <a:sym typeface="Arial"/>
                        </a:rPr>
                        <a:t>Jaimini</a:t>
                      </a:r>
                      <a:r>
                        <a:rPr lang="en-US" sz="1400" b="0" i="0" u="none" strike="noStrike" cap="none" dirty="0" smtClean="0">
                          <a:solidFill>
                            <a:schemeClr val="tx1"/>
                          </a:solidFill>
                          <a:latin typeface="+mn-lt"/>
                          <a:ea typeface="+mn-ea"/>
                          <a:cs typeface="+mn-cs"/>
                          <a:sym typeface="Arial"/>
                        </a:rPr>
                        <a:t>, </a:t>
                      </a:r>
                      <a:r>
                        <a:rPr lang="en-US" sz="1400" b="0" i="0" u="none" strike="noStrike" cap="none" dirty="0" err="1" smtClean="0">
                          <a:solidFill>
                            <a:schemeClr val="tx1"/>
                          </a:solidFill>
                          <a:latin typeface="+mn-lt"/>
                          <a:ea typeface="+mn-ea"/>
                          <a:cs typeface="+mn-cs"/>
                          <a:sym typeface="Arial"/>
                        </a:rPr>
                        <a:t>Sriharsha</a:t>
                      </a:r>
                      <a:r>
                        <a:rPr lang="en-US" sz="1400" b="0" i="0" u="none" strike="noStrike" cap="none" dirty="0" smtClean="0">
                          <a:solidFill>
                            <a:schemeClr val="tx1"/>
                          </a:solidFill>
                          <a:latin typeface="+mn-lt"/>
                          <a:ea typeface="+mn-ea"/>
                          <a:cs typeface="+mn-cs"/>
                          <a:sym typeface="Arial"/>
                        </a:rPr>
                        <a:t> </a:t>
                      </a:r>
                      <a:r>
                        <a:rPr lang="en-US" sz="1400" b="0" i="0" u="none" strike="noStrike" cap="none" dirty="0" err="1" smtClean="0">
                          <a:solidFill>
                            <a:schemeClr val="tx1"/>
                          </a:solidFill>
                          <a:latin typeface="+mn-lt"/>
                          <a:ea typeface="+mn-ea"/>
                          <a:cs typeface="+mn-cs"/>
                          <a:sym typeface="Arial"/>
                        </a:rPr>
                        <a:t>Majety</a:t>
                      </a:r>
                      <a:endParaRPr lang="en-US" sz="1400" b="0" i="0" u="none" strike="noStrike" cap="none" dirty="0">
                        <a:solidFill>
                          <a:schemeClr val="tx1"/>
                        </a:solidFill>
                        <a:latin typeface="+mn-lt"/>
                        <a:ea typeface="+mn-ea"/>
                        <a:cs typeface="+mn-cs"/>
                        <a:sym typeface="Arial"/>
                      </a:endParaRPr>
                    </a:p>
                  </a:txBody>
                  <a:tcPr marL="68580" marR="68580" marT="34290" marB="34290"/>
                </a:tc>
                <a:tc>
                  <a:txBody>
                    <a:bodyPr/>
                    <a:lstStyle/>
                    <a:p>
                      <a:r>
                        <a:rPr lang="en-US" sz="1400" dirty="0" err="1" smtClean="0"/>
                        <a:t>Deepinder</a:t>
                      </a:r>
                      <a:r>
                        <a:rPr lang="en-US" sz="1400" dirty="0" smtClean="0"/>
                        <a:t> </a:t>
                      </a:r>
                      <a:r>
                        <a:rPr lang="en-US" sz="1400" dirty="0" err="1" smtClean="0"/>
                        <a:t>Goyal</a:t>
                      </a:r>
                      <a:r>
                        <a:rPr lang="en-US" sz="1400" dirty="0" smtClean="0"/>
                        <a:t>, Gaurav Gupta, Pankaj </a:t>
                      </a:r>
                      <a:r>
                        <a:rPr lang="en-US" sz="1400" dirty="0" err="1" smtClean="0"/>
                        <a:t>Chaddah</a:t>
                      </a:r>
                      <a:endParaRPr lang="en-US" sz="1400" dirty="0"/>
                    </a:p>
                  </a:txBody>
                  <a:tcPr marL="68580" marR="68580" marT="34290" marB="34290"/>
                </a:tc>
                <a:extLst>
                  <a:ext uri="{0D108BD9-81ED-4DB2-BD59-A6C34878D82A}">
                    <a16:rowId xmlns:a16="http://schemas.microsoft.com/office/drawing/2014/main" val="3959431849"/>
                  </a:ext>
                </a:extLst>
              </a:tr>
              <a:tr h="1303020">
                <a:tc>
                  <a:txBody>
                    <a:bodyPr/>
                    <a:lstStyle/>
                    <a:p>
                      <a:r>
                        <a:rPr lang="en-US" sz="1400" dirty="0" smtClean="0"/>
                        <a:t>Acquisition</a:t>
                      </a:r>
                      <a:endParaRPr lang="en-US" sz="1400" dirty="0"/>
                    </a:p>
                  </a:txBody>
                  <a:tcPr marL="68580" marR="68580" marT="34290" marB="34290"/>
                </a:tc>
                <a:tc>
                  <a:txBody>
                    <a:bodyPr/>
                    <a:lstStyle/>
                    <a:p>
                      <a:r>
                        <a:rPr lang="en-US" sz="1400" dirty="0" err="1" smtClean="0"/>
                        <a:t>Swiggy</a:t>
                      </a:r>
                      <a:r>
                        <a:rPr lang="en-US" sz="1400" dirty="0" smtClean="0"/>
                        <a:t> has acquired 4 organizations. Their most recent acquisition was Kint.io on Feb 4, 2019. Other include </a:t>
                      </a:r>
                      <a:r>
                        <a:rPr lang="en-US" sz="1400" dirty="0" err="1" smtClean="0"/>
                        <a:t>Supr</a:t>
                      </a:r>
                      <a:r>
                        <a:rPr lang="en-US" sz="1400" dirty="0" smtClean="0"/>
                        <a:t> Daily (2018), </a:t>
                      </a:r>
                      <a:r>
                        <a:rPr lang="en-US" sz="1400" dirty="0" err="1" smtClean="0"/>
                        <a:t>Scootsy</a:t>
                      </a:r>
                      <a:r>
                        <a:rPr lang="en-US" sz="1400" dirty="0" smtClean="0"/>
                        <a:t> (2018)</a:t>
                      </a:r>
                      <a:r>
                        <a:rPr lang="en-US" sz="1400" baseline="0" dirty="0" smtClean="0"/>
                        <a:t> and 48east ( 2017)</a:t>
                      </a:r>
                      <a:r>
                        <a:rPr lang="en-US" sz="1400" dirty="0" smtClean="0"/>
                        <a:t> </a:t>
                      </a:r>
                      <a:endParaRPr 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err="1" smtClean="0"/>
                        <a:t>Zomato</a:t>
                      </a:r>
                      <a:r>
                        <a:rPr lang="en-US" sz="1400" dirty="0" smtClean="0"/>
                        <a:t> has acquired 13 organizations. Their most recent acquisition was Uber Eats - India on Jan 21, 2020. They acquired Uber Eats - India for $206M.</a:t>
                      </a:r>
                    </a:p>
                  </a:txBody>
                  <a:tcPr marL="68580" marR="68580" marT="34290" marB="34290"/>
                </a:tc>
                <a:extLst>
                  <a:ext uri="{0D108BD9-81ED-4DB2-BD59-A6C34878D82A}">
                    <a16:rowId xmlns:a16="http://schemas.microsoft.com/office/drawing/2014/main" val="4287804312"/>
                  </a:ext>
                </a:extLst>
              </a:tr>
            </a:tbl>
          </a:graphicData>
        </a:graphic>
      </p:graphicFrame>
    </p:spTree>
    <p:extLst>
      <p:ext uri="{BB962C8B-B14F-4D97-AF65-F5344CB8AC3E}">
        <p14:creationId xmlns:p14="http://schemas.microsoft.com/office/powerpoint/2010/main" val="22554509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p:cNvSpPr>
            <a:spLocks noGrp="1"/>
          </p:cNvSpPr>
          <p:nvPr>
            <p:ph type="dt" idx="10"/>
          </p:nvPr>
        </p:nvSpPr>
        <p:spPr/>
        <p:txBody>
          <a:bodyPr/>
          <a:lstStyle/>
          <a:p>
            <a:r>
              <a:rPr lang="en-IN" smtClean="0"/>
              <a:t>29/06/19</a:t>
            </a:r>
            <a:endParaRPr lang="en-IN"/>
          </a:p>
        </p:txBody>
      </p:sp>
      <p:sp>
        <p:nvSpPr>
          <p:cNvPr id="8" name="Slide Number Placeholder 7"/>
          <p:cNvSpPr>
            <a:spLocks noGrp="1"/>
          </p:cNvSpPr>
          <p:nvPr>
            <p:ph type="sldNum" idx="12"/>
          </p:nvPr>
        </p:nvSpPr>
        <p:spPr/>
        <p:txBody>
          <a:bodyPr/>
          <a:lstStyle/>
          <a:p>
            <a:fld id="{00000000-1234-1234-1234-123412341234}" type="slidenum">
              <a:rPr lang="en-US" smtClean="0"/>
              <a:pPr/>
              <a:t>13</a:t>
            </a:fld>
            <a:endParaRPr lang="en-US"/>
          </a:p>
        </p:txBody>
      </p:sp>
      <p:graphicFrame>
        <p:nvGraphicFramePr>
          <p:cNvPr id="9" name="Table 8"/>
          <p:cNvGraphicFramePr>
            <a:graphicFrameLocks noGrp="1"/>
          </p:cNvGraphicFramePr>
          <p:nvPr>
            <p:extLst/>
          </p:nvPr>
        </p:nvGraphicFramePr>
        <p:xfrm>
          <a:off x="217170" y="207565"/>
          <a:ext cx="8641080" cy="2545080"/>
        </p:xfrm>
        <a:graphic>
          <a:graphicData uri="http://schemas.openxmlformats.org/drawingml/2006/table">
            <a:tbl>
              <a:tblPr firstRow="1" bandRow="1">
                <a:tableStyleId>{8A107856-5554-42FB-B03E-39F5DBC370BA}</a:tableStyleId>
              </a:tblPr>
              <a:tblGrid>
                <a:gridCol w="2880360">
                  <a:extLst>
                    <a:ext uri="{9D8B030D-6E8A-4147-A177-3AD203B41FA5}">
                      <a16:colId xmlns:a16="http://schemas.microsoft.com/office/drawing/2014/main" val="3871750506"/>
                    </a:ext>
                  </a:extLst>
                </a:gridCol>
                <a:gridCol w="2880360">
                  <a:extLst>
                    <a:ext uri="{9D8B030D-6E8A-4147-A177-3AD203B41FA5}">
                      <a16:colId xmlns:a16="http://schemas.microsoft.com/office/drawing/2014/main" val="4285022769"/>
                    </a:ext>
                  </a:extLst>
                </a:gridCol>
                <a:gridCol w="2880360">
                  <a:extLst>
                    <a:ext uri="{9D8B030D-6E8A-4147-A177-3AD203B41FA5}">
                      <a16:colId xmlns:a16="http://schemas.microsoft.com/office/drawing/2014/main" val="1031407565"/>
                    </a:ext>
                  </a:extLst>
                </a:gridCol>
              </a:tblGrid>
              <a:tr h="342900">
                <a:tc>
                  <a:txBody>
                    <a:bodyPr/>
                    <a:lstStyle/>
                    <a:p>
                      <a:pPr algn="ctr"/>
                      <a:endParaRPr lang="en-US" sz="1800" b="1" dirty="0"/>
                    </a:p>
                  </a:txBody>
                  <a:tcPr marL="68580" marR="68580" marT="34290" marB="34290"/>
                </a:tc>
                <a:tc>
                  <a:txBody>
                    <a:bodyPr/>
                    <a:lstStyle/>
                    <a:p>
                      <a:pPr algn="ctr"/>
                      <a:r>
                        <a:rPr lang="en-US" sz="1500" b="1" dirty="0" err="1" smtClean="0"/>
                        <a:t>Swiggy</a:t>
                      </a:r>
                      <a:endParaRPr lang="en-US" sz="1500" b="1" dirty="0"/>
                    </a:p>
                  </a:txBody>
                  <a:tcPr marL="68580" marR="68580" marT="34290" marB="34290"/>
                </a:tc>
                <a:tc>
                  <a:txBody>
                    <a:bodyPr/>
                    <a:lstStyle/>
                    <a:p>
                      <a:pPr algn="ctr"/>
                      <a:r>
                        <a:rPr lang="en-US" sz="1500" b="1" dirty="0" err="1" smtClean="0"/>
                        <a:t>Zomato</a:t>
                      </a:r>
                      <a:endParaRPr lang="en-US" sz="1500" b="1" dirty="0"/>
                    </a:p>
                  </a:txBody>
                  <a:tcPr marL="68580" marR="68580" marT="34290" marB="34290"/>
                </a:tc>
                <a:extLst>
                  <a:ext uri="{0D108BD9-81ED-4DB2-BD59-A6C34878D82A}">
                    <a16:rowId xmlns:a16="http://schemas.microsoft.com/office/drawing/2014/main" val="694925107"/>
                  </a:ext>
                </a:extLst>
              </a:tr>
              <a:tr h="2125980">
                <a:tc>
                  <a:txBody>
                    <a:bodyPr/>
                    <a:lstStyle/>
                    <a:p>
                      <a:r>
                        <a:rPr lang="en-US" sz="1400" dirty="0" smtClean="0"/>
                        <a:t>Target Market</a:t>
                      </a:r>
                      <a:endParaRPr lang="en-US" sz="1400" dirty="0"/>
                    </a:p>
                  </a:txBody>
                  <a:tcPr marL="68580" marR="68580" marT="34290" marB="34290"/>
                </a:tc>
                <a:tc>
                  <a:txBody>
                    <a:bodyPr/>
                    <a:lstStyle/>
                    <a:p>
                      <a:r>
                        <a:rPr lang="en-US" sz="1400" dirty="0" err="1" smtClean="0"/>
                        <a:t>Swiggy’s</a:t>
                      </a:r>
                      <a:r>
                        <a:rPr lang="en-US" sz="1400" dirty="0" smtClean="0"/>
                        <a:t> main target audience is the 18-35 demographic, which has easy access to a smartphone, is fluent with using apps to get services and looks towards online platforms to fulfil their daily necessities. This includes students who cannot cook on their own and working professionals who face hunger pangs during office hours. </a:t>
                      </a:r>
                      <a:endParaRPr lang="en-US" sz="1400" dirty="0"/>
                    </a:p>
                  </a:txBody>
                  <a:tcPr marL="68580" marR="68580" marT="34290" marB="34290"/>
                </a:tc>
                <a:tc>
                  <a:txBody>
                    <a:bodyPr/>
                    <a:lstStyle/>
                    <a:p>
                      <a:r>
                        <a:rPr lang="en-US" sz="1400" b="0" i="0" u="none" strike="noStrike" cap="none" dirty="0" err="1" smtClean="0">
                          <a:solidFill>
                            <a:schemeClr val="dk1"/>
                          </a:solidFill>
                          <a:latin typeface="+mn-lt"/>
                          <a:ea typeface="+mn-ea"/>
                          <a:cs typeface="+mn-cs"/>
                          <a:sym typeface="Arial"/>
                        </a:rPr>
                        <a:t>Zomato</a:t>
                      </a:r>
                      <a:r>
                        <a:rPr lang="en-US" sz="1400" b="0" i="0" u="none" strike="noStrike" cap="none" dirty="0" smtClean="0">
                          <a:solidFill>
                            <a:schemeClr val="dk1"/>
                          </a:solidFill>
                          <a:latin typeface="+mn-lt"/>
                          <a:ea typeface="+mn-ea"/>
                          <a:cs typeface="+mn-cs"/>
                          <a:sym typeface="Arial"/>
                        </a:rPr>
                        <a:t> targets the age 18-35. People who want to dine out and want to research the restaurants they wish to visit. </a:t>
                      </a:r>
                      <a:r>
                        <a:rPr lang="en-US" sz="1400" b="0" i="0" u="none" strike="noStrike" cap="none" dirty="0" err="1" smtClean="0">
                          <a:solidFill>
                            <a:schemeClr val="dk1"/>
                          </a:solidFill>
                          <a:latin typeface="+mn-lt"/>
                          <a:ea typeface="+mn-ea"/>
                          <a:cs typeface="+mn-cs"/>
                          <a:sym typeface="Arial"/>
                        </a:rPr>
                        <a:t>Zomato</a:t>
                      </a:r>
                      <a:r>
                        <a:rPr lang="en-US" sz="1400" b="0" i="0" u="none" strike="noStrike" cap="none" dirty="0" smtClean="0">
                          <a:solidFill>
                            <a:schemeClr val="dk1"/>
                          </a:solidFill>
                          <a:latin typeface="+mn-lt"/>
                          <a:ea typeface="+mn-ea"/>
                          <a:cs typeface="+mn-cs"/>
                          <a:sym typeface="Arial"/>
                        </a:rPr>
                        <a:t> has found a larger target segment in the working professionals who want to dine out and also want to get food delivered at their doorstep.</a:t>
                      </a:r>
                      <a:endParaRPr lang="en-US" sz="1400" b="0" i="0" u="none" strike="noStrike" cap="none" dirty="0">
                        <a:solidFill>
                          <a:schemeClr val="dk1"/>
                        </a:solidFill>
                        <a:latin typeface="+mn-lt"/>
                        <a:ea typeface="+mn-ea"/>
                        <a:cs typeface="+mn-cs"/>
                        <a:sym typeface="Arial"/>
                      </a:endParaRPr>
                    </a:p>
                  </a:txBody>
                  <a:tcPr marL="68580" marR="68580" marT="34290" marB="34290"/>
                </a:tc>
                <a:extLst>
                  <a:ext uri="{0D108BD9-81ED-4DB2-BD59-A6C34878D82A}">
                    <a16:rowId xmlns:a16="http://schemas.microsoft.com/office/drawing/2014/main" val="2560637645"/>
                  </a:ext>
                </a:extLst>
              </a:tr>
            </a:tbl>
          </a:graphicData>
        </a:graphic>
      </p:graphicFrame>
      <p:graphicFrame>
        <p:nvGraphicFramePr>
          <p:cNvPr id="5" name="Table 4"/>
          <p:cNvGraphicFramePr>
            <a:graphicFrameLocks noGrp="1"/>
          </p:cNvGraphicFramePr>
          <p:nvPr>
            <p:extLst/>
          </p:nvPr>
        </p:nvGraphicFramePr>
        <p:xfrm>
          <a:off x="217170" y="2676445"/>
          <a:ext cx="8641080" cy="2484120"/>
        </p:xfrm>
        <a:graphic>
          <a:graphicData uri="http://schemas.openxmlformats.org/drawingml/2006/table">
            <a:tbl>
              <a:tblPr firstRow="1" bandRow="1">
                <a:tableStyleId>{8A107856-5554-42FB-B03E-39F5DBC370BA}</a:tableStyleId>
              </a:tblPr>
              <a:tblGrid>
                <a:gridCol w="2880360">
                  <a:extLst>
                    <a:ext uri="{9D8B030D-6E8A-4147-A177-3AD203B41FA5}">
                      <a16:colId xmlns:a16="http://schemas.microsoft.com/office/drawing/2014/main" val="3871750506"/>
                    </a:ext>
                  </a:extLst>
                </a:gridCol>
                <a:gridCol w="2880360">
                  <a:extLst>
                    <a:ext uri="{9D8B030D-6E8A-4147-A177-3AD203B41FA5}">
                      <a16:colId xmlns:a16="http://schemas.microsoft.com/office/drawing/2014/main" val="4285022769"/>
                    </a:ext>
                  </a:extLst>
                </a:gridCol>
                <a:gridCol w="2880360">
                  <a:extLst>
                    <a:ext uri="{9D8B030D-6E8A-4147-A177-3AD203B41FA5}">
                      <a16:colId xmlns:a16="http://schemas.microsoft.com/office/drawing/2014/main" val="1031407565"/>
                    </a:ext>
                  </a:extLst>
                </a:gridCol>
              </a:tblGrid>
              <a:tr h="1097280">
                <a:tc>
                  <a:txBody>
                    <a:bodyPr/>
                    <a:lstStyle/>
                    <a:p>
                      <a:r>
                        <a:rPr lang="en-US" sz="1400" b="0" dirty="0" smtClean="0"/>
                        <a:t>Strength</a:t>
                      </a:r>
                      <a:endParaRPr lang="en-US" sz="1400" b="0" dirty="0"/>
                    </a:p>
                  </a:txBody>
                  <a:tcPr marL="68580" marR="68580" marT="34290" marB="34290"/>
                </a:tc>
                <a:tc>
                  <a:txBody>
                    <a:bodyPr/>
                    <a:lstStyle/>
                    <a:p>
                      <a:pPr marL="285750" indent="-285750">
                        <a:buFont typeface="Arial" panose="020B0604020202020204" pitchFamily="34" charset="0"/>
                        <a:buChar char="•"/>
                      </a:pPr>
                      <a:r>
                        <a:rPr lang="en-US" sz="1400" b="0" dirty="0" smtClean="0"/>
                        <a:t>Fast Delivery</a:t>
                      </a:r>
                    </a:p>
                    <a:p>
                      <a:pPr marL="285750" indent="-285750">
                        <a:buFont typeface="Arial" panose="020B0604020202020204" pitchFamily="34" charset="0"/>
                        <a:buChar char="•"/>
                      </a:pPr>
                      <a:r>
                        <a:rPr lang="en-US" sz="1400" b="0" dirty="0" smtClean="0"/>
                        <a:t>Neat User Interface</a:t>
                      </a:r>
                    </a:p>
                    <a:p>
                      <a:pPr marL="285750" indent="-285750">
                        <a:buFont typeface="Arial" panose="020B0604020202020204" pitchFamily="34" charset="0"/>
                        <a:buChar char="•"/>
                      </a:pPr>
                      <a:r>
                        <a:rPr lang="en-US" sz="1400" b="0" dirty="0" smtClean="0"/>
                        <a:t>Neat Packing,</a:t>
                      </a:r>
                    </a:p>
                    <a:p>
                      <a:pPr marL="285750" indent="-285750">
                        <a:buFont typeface="Arial" panose="020B0604020202020204" pitchFamily="34" charset="0"/>
                        <a:buChar char="•"/>
                      </a:pPr>
                      <a:r>
                        <a:rPr lang="en-US" sz="1400" b="0" dirty="0" smtClean="0"/>
                        <a:t>Wide</a:t>
                      </a:r>
                      <a:r>
                        <a:rPr lang="en-US" sz="1400" b="0" baseline="0" dirty="0" smtClean="0"/>
                        <a:t> Selection</a:t>
                      </a:r>
                    </a:p>
                    <a:p>
                      <a:pPr marL="285750" indent="-285750">
                        <a:buFont typeface="Arial" panose="020B0604020202020204" pitchFamily="34" charset="0"/>
                        <a:buChar char="•"/>
                      </a:pPr>
                      <a:r>
                        <a:rPr lang="en-US" sz="1400" b="0" baseline="0" dirty="0" smtClean="0"/>
                        <a:t>Trained Employee</a:t>
                      </a:r>
                      <a:endParaRPr lang="en-US" sz="1400" b="0" dirty="0"/>
                    </a:p>
                  </a:txBody>
                  <a:tcPr marL="68580" marR="68580" marT="34290" marB="34290"/>
                </a:tc>
                <a:tc>
                  <a:txBody>
                    <a:bodyPr/>
                    <a:lstStyle/>
                    <a:p>
                      <a:pPr marL="285750" indent="-285750">
                        <a:buFont typeface="Arial" panose="020B0604020202020204" pitchFamily="34" charset="0"/>
                        <a:buChar char="•"/>
                      </a:pPr>
                      <a:r>
                        <a:rPr lang="en-US" sz="1400" b="0" dirty="0" smtClean="0"/>
                        <a:t>High Awareness</a:t>
                      </a:r>
                    </a:p>
                    <a:p>
                      <a:pPr marL="285750" indent="-285750">
                        <a:buFont typeface="Arial" panose="020B0604020202020204" pitchFamily="34" charset="0"/>
                        <a:buChar char="•"/>
                      </a:pPr>
                      <a:r>
                        <a:rPr lang="en-US" sz="1400" b="0" dirty="0" smtClean="0"/>
                        <a:t>Global Presence</a:t>
                      </a:r>
                    </a:p>
                    <a:p>
                      <a:pPr marL="285750" indent="-285750">
                        <a:buFont typeface="Arial" panose="020B0604020202020204" pitchFamily="34" charset="0"/>
                        <a:buChar char="•"/>
                      </a:pPr>
                      <a:r>
                        <a:rPr lang="en-US" sz="1400" b="0" dirty="0" smtClean="0"/>
                        <a:t>App</a:t>
                      </a:r>
                      <a:r>
                        <a:rPr lang="en-US" sz="1400" b="0" baseline="0" dirty="0" smtClean="0"/>
                        <a:t> Design</a:t>
                      </a:r>
                    </a:p>
                    <a:p>
                      <a:pPr marL="285750" indent="-285750">
                        <a:buFont typeface="Arial" panose="020B0604020202020204" pitchFamily="34" charset="0"/>
                        <a:buChar char="•"/>
                      </a:pPr>
                      <a:r>
                        <a:rPr lang="en-US" sz="1400" b="0" baseline="0" dirty="0" smtClean="0"/>
                        <a:t>Number of users</a:t>
                      </a:r>
                    </a:p>
                  </a:txBody>
                  <a:tcPr marL="68580" marR="68580" marT="34290" marB="34290"/>
                </a:tc>
                <a:extLst>
                  <a:ext uri="{0D108BD9-81ED-4DB2-BD59-A6C34878D82A}">
                    <a16:rowId xmlns:a16="http://schemas.microsoft.com/office/drawing/2014/main" val="1150779139"/>
                  </a:ext>
                </a:extLst>
              </a:tr>
              <a:tr h="1141175">
                <a:tc>
                  <a:txBody>
                    <a:bodyPr/>
                    <a:lstStyle/>
                    <a:p>
                      <a:r>
                        <a:rPr lang="en-US" sz="1400" dirty="0" smtClean="0"/>
                        <a:t>Weakness</a:t>
                      </a:r>
                      <a:endParaRPr lang="en-US" sz="1400" dirty="0"/>
                    </a:p>
                  </a:txBody>
                  <a:tcPr marL="68580" marR="68580" marT="34290" marB="34290"/>
                </a:tc>
                <a:tc>
                  <a:txBody>
                    <a:bodyPr/>
                    <a:lstStyle/>
                    <a:p>
                      <a:pPr marL="285750" indent="-285750">
                        <a:buFont typeface="Arial" panose="020B0604020202020204" pitchFamily="34" charset="0"/>
                        <a:buChar char="•"/>
                      </a:pPr>
                      <a:r>
                        <a:rPr lang="en-US" sz="1400" b="0" i="0" u="none" strike="noStrike" cap="none" baseline="0" dirty="0" smtClean="0">
                          <a:solidFill>
                            <a:schemeClr val="dk1"/>
                          </a:solidFill>
                          <a:latin typeface="+mn-lt"/>
                          <a:ea typeface="+mn-ea"/>
                          <a:cs typeface="+mn-cs"/>
                          <a:sym typeface="Arial"/>
                        </a:rPr>
                        <a:t>Targets Zonal Restaurants</a:t>
                      </a:r>
                    </a:p>
                    <a:p>
                      <a:pPr marL="285750" indent="-285750">
                        <a:buFont typeface="Arial" panose="020B0604020202020204" pitchFamily="34" charset="0"/>
                        <a:buChar char="•"/>
                      </a:pPr>
                      <a:r>
                        <a:rPr lang="en-US" sz="1400" b="0" i="0" u="none" strike="noStrike" cap="none" baseline="0" dirty="0" smtClean="0">
                          <a:solidFill>
                            <a:schemeClr val="dk1"/>
                          </a:solidFill>
                          <a:latin typeface="+mn-lt"/>
                          <a:ea typeface="+mn-ea"/>
                          <a:cs typeface="+mn-cs"/>
                          <a:sym typeface="Arial"/>
                        </a:rPr>
                        <a:t>Brand Name</a:t>
                      </a:r>
                    </a:p>
                    <a:p>
                      <a:pPr marL="285750" indent="-285750">
                        <a:buFont typeface="Arial" panose="020B0604020202020204" pitchFamily="34" charset="0"/>
                        <a:buChar char="•"/>
                      </a:pPr>
                      <a:r>
                        <a:rPr lang="en-US" sz="1400" b="0" i="0" u="none" strike="noStrike" cap="none" baseline="0" dirty="0" smtClean="0">
                          <a:solidFill>
                            <a:schemeClr val="dk1"/>
                          </a:solidFill>
                          <a:latin typeface="+mn-lt"/>
                          <a:ea typeface="+mn-ea"/>
                          <a:cs typeface="+mn-cs"/>
                          <a:sym typeface="Arial"/>
                        </a:rPr>
                        <a:t>Delivery Charges</a:t>
                      </a:r>
                    </a:p>
                  </a:txBody>
                  <a:tcPr marL="68580" marR="68580" marT="34290" marB="34290"/>
                </a:tc>
                <a:tc>
                  <a:txBody>
                    <a:bodyPr/>
                    <a:lstStyle/>
                    <a:p>
                      <a:pPr marL="285750" indent="-285750">
                        <a:buFont typeface="Arial" panose="020B0604020202020204" pitchFamily="34" charset="0"/>
                        <a:buChar char="•"/>
                      </a:pPr>
                      <a:r>
                        <a:rPr lang="en-US" sz="1400" b="0" i="0" u="none" strike="noStrike" cap="none" baseline="0" dirty="0" smtClean="0">
                          <a:solidFill>
                            <a:schemeClr val="dk1"/>
                          </a:solidFill>
                          <a:latin typeface="+mn-lt"/>
                          <a:ea typeface="+mn-ea"/>
                          <a:cs typeface="+mn-cs"/>
                          <a:sym typeface="Arial"/>
                        </a:rPr>
                        <a:t>Only focus on restaurant business</a:t>
                      </a:r>
                    </a:p>
                    <a:p>
                      <a:pPr marL="285750" indent="-285750">
                        <a:buFont typeface="Arial" panose="020B0604020202020204" pitchFamily="34" charset="0"/>
                        <a:buChar char="•"/>
                      </a:pPr>
                      <a:r>
                        <a:rPr lang="en-US" sz="1400" b="0" i="0" u="none" strike="noStrike" cap="none" baseline="0" dirty="0" smtClean="0">
                          <a:solidFill>
                            <a:schemeClr val="dk1"/>
                          </a:solidFill>
                          <a:latin typeface="+mn-lt"/>
                          <a:ea typeface="+mn-ea"/>
                          <a:cs typeface="+mn-cs"/>
                          <a:sym typeface="Arial"/>
                        </a:rPr>
                        <a:t>Outdated Content</a:t>
                      </a:r>
                    </a:p>
                    <a:p>
                      <a:pPr marL="285750" indent="-285750">
                        <a:buFont typeface="Arial" panose="020B0604020202020204" pitchFamily="34" charset="0"/>
                        <a:buChar char="•"/>
                      </a:pPr>
                      <a:r>
                        <a:rPr lang="en-US" sz="1400" b="0" i="0" u="none" strike="noStrike" cap="none" baseline="0" dirty="0" smtClean="0">
                          <a:solidFill>
                            <a:schemeClr val="dk1"/>
                          </a:solidFill>
                          <a:latin typeface="+mn-lt"/>
                          <a:ea typeface="+mn-ea"/>
                          <a:cs typeface="+mn-cs"/>
                          <a:sym typeface="Arial"/>
                        </a:rPr>
                        <a:t>Competition arising from search engines and similar applications</a:t>
                      </a:r>
                    </a:p>
                  </a:txBody>
                  <a:tcPr marL="68580" marR="68580" marT="34290" marB="34290"/>
                </a:tc>
                <a:extLst>
                  <a:ext uri="{0D108BD9-81ED-4DB2-BD59-A6C34878D82A}">
                    <a16:rowId xmlns:a16="http://schemas.microsoft.com/office/drawing/2014/main" val="428486505"/>
                  </a:ext>
                </a:extLst>
              </a:tr>
            </a:tbl>
          </a:graphicData>
        </a:graphic>
      </p:graphicFrame>
    </p:spTree>
    <p:extLst>
      <p:ext uri="{BB962C8B-B14F-4D97-AF65-F5344CB8AC3E}">
        <p14:creationId xmlns:p14="http://schemas.microsoft.com/office/powerpoint/2010/main" val="6339140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3000" y="1950839"/>
            <a:ext cx="6858000" cy="615950"/>
          </a:xfrm>
        </p:spPr>
        <p:txBody>
          <a:bodyPr/>
          <a:lstStyle/>
          <a:p>
            <a:r>
              <a:rPr lang="en-US" sz="2700" dirty="0"/>
              <a:t>Business Model Analysis</a:t>
            </a:r>
          </a:p>
        </p:txBody>
      </p:sp>
      <p:sp>
        <p:nvSpPr>
          <p:cNvPr id="4" name="Date Placeholder 3"/>
          <p:cNvSpPr>
            <a:spLocks noGrp="1"/>
          </p:cNvSpPr>
          <p:nvPr>
            <p:ph type="dt" sz="half" idx="10"/>
          </p:nvPr>
        </p:nvSpPr>
        <p:spPr/>
        <p:txBody>
          <a:bodyPr/>
          <a:lstStyle/>
          <a:p>
            <a:r>
              <a:rPr lang="en-IN" smtClean="0"/>
              <a:t>29/06/19</a:t>
            </a:r>
            <a:endParaRPr lang="en-IN" dirty="0"/>
          </a:p>
        </p:txBody>
      </p:sp>
      <p:sp>
        <p:nvSpPr>
          <p:cNvPr id="5" name="Slide Number Placeholder 4"/>
          <p:cNvSpPr>
            <a:spLocks noGrp="1"/>
          </p:cNvSpPr>
          <p:nvPr>
            <p:ph type="sldNum" sz="quarter" idx="12"/>
          </p:nvPr>
        </p:nvSpPr>
        <p:spPr/>
        <p:txBody>
          <a:bodyPr/>
          <a:lstStyle/>
          <a:p>
            <a:fld id="{273EEA2F-D825-49D3-9C25-497F06EFD3F7}" type="slidenum">
              <a:rPr lang="en-IN" smtClean="0"/>
              <a:pPr/>
              <a:t>14</a:t>
            </a:fld>
            <a:endParaRPr lang="en-IN" dirty="0"/>
          </a:p>
        </p:txBody>
      </p:sp>
    </p:spTree>
    <p:extLst>
      <p:ext uri="{BB962C8B-B14F-4D97-AF65-F5344CB8AC3E}">
        <p14:creationId xmlns:p14="http://schemas.microsoft.com/office/powerpoint/2010/main" val="40878311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p:cNvSpPr>
            <a:spLocks noGrp="1"/>
          </p:cNvSpPr>
          <p:nvPr>
            <p:ph type="dt" idx="10"/>
          </p:nvPr>
        </p:nvSpPr>
        <p:spPr/>
        <p:txBody>
          <a:bodyPr/>
          <a:lstStyle/>
          <a:p>
            <a:r>
              <a:rPr lang="en-IN" smtClean="0"/>
              <a:t>29/06/19</a:t>
            </a:r>
            <a:endParaRPr lang="en-IN"/>
          </a:p>
        </p:txBody>
      </p:sp>
      <p:sp>
        <p:nvSpPr>
          <p:cNvPr id="8" name="Slide Number Placeholder 7"/>
          <p:cNvSpPr>
            <a:spLocks noGrp="1"/>
          </p:cNvSpPr>
          <p:nvPr>
            <p:ph type="sldNum" idx="12"/>
          </p:nvPr>
        </p:nvSpPr>
        <p:spPr/>
        <p:txBody>
          <a:bodyPr/>
          <a:lstStyle/>
          <a:p>
            <a:fld id="{00000000-1234-1234-1234-123412341234}" type="slidenum">
              <a:rPr lang="en-US" smtClean="0"/>
              <a:pPr/>
              <a:t>15</a:t>
            </a:fld>
            <a:endParaRPr lang="en-US"/>
          </a:p>
        </p:txBody>
      </p:sp>
      <p:graphicFrame>
        <p:nvGraphicFramePr>
          <p:cNvPr id="9" name="Table 8"/>
          <p:cNvGraphicFramePr>
            <a:graphicFrameLocks noGrp="1"/>
          </p:cNvGraphicFramePr>
          <p:nvPr>
            <p:extLst/>
          </p:nvPr>
        </p:nvGraphicFramePr>
        <p:xfrm>
          <a:off x="251460" y="493312"/>
          <a:ext cx="8641080" cy="4469296"/>
        </p:xfrm>
        <a:graphic>
          <a:graphicData uri="http://schemas.openxmlformats.org/drawingml/2006/table">
            <a:tbl>
              <a:tblPr firstRow="1" bandRow="1">
                <a:tableStyleId>{8A107856-5554-42FB-B03E-39F5DBC370BA}</a:tableStyleId>
              </a:tblPr>
              <a:tblGrid>
                <a:gridCol w="2880360">
                  <a:extLst>
                    <a:ext uri="{9D8B030D-6E8A-4147-A177-3AD203B41FA5}">
                      <a16:colId xmlns:a16="http://schemas.microsoft.com/office/drawing/2014/main" val="3871750506"/>
                    </a:ext>
                  </a:extLst>
                </a:gridCol>
                <a:gridCol w="2880360">
                  <a:extLst>
                    <a:ext uri="{9D8B030D-6E8A-4147-A177-3AD203B41FA5}">
                      <a16:colId xmlns:a16="http://schemas.microsoft.com/office/drawing/2014/main" val="4285022769"/>
                    </a:ext>
                  </a:extLst>
                </a:gridCol>
                <a:gridCol w="2880360">
                  <a:extLst>
                    <a:ext uri="{9D8B030D-6E8A-4147-A177-3AD203B41FA5}">
                      <a16:colId xmlns:a16="http://schemas.microsoft.com/office/drawing/2014/main" val="1031407565"/>
                    </a:ext>
                  </a:extLst>
                </a:gridCol>
              </a:tblGrid>
              <a:tr h="378938">
                <a:tc>
                  <a:txBody>
                    <a:bodyPr/>
                    <a:lstStyle/>
                    <a:p>
                      <a:pPr algn="ctr"/>
                      <a:endParaRPr lang="en-US" sz="1800" b="1" dirty="0"/>
                    </a:p>
                  </a:txBody>
                  <a:tcPr marL="68580" marR="68580" marT="34290" marB="34290"/>
                </a:tc>
                <a:tc>
                  <a:txBody>
                    <a:bodyPr/>
                    <a:lstStyle/>
                    <a:p>
                      <a:pPr algn="ctr"/>
                      <a:r>
                        <a:rPr lang="en-US" sz="1800" b="1" dirty="0" err="1" smtClean="0"/>
                        <a:t>Swiggy</a:t>
                      </a:r>
                      <a:endParaRPr lang="en-US" sz="1800" b="1" dirty="0"/>
                    </a:p>
                  </a:txBody>
                  <a:tcPr marL="68580" marR="68580" marT="34290" marB="34290"/>
                </a:tc>
                <a:tc>
                  <a:txBody>
                    <a:bodyPr/>
                    <a:lstStyle/>
                    <a:p>
                      <a:pPr algn="ctr"/>
                      <a:r>
                        <a:rPr lang="en-US" sz="1800" b="1" dirty="0" err="1" smtClean="0"/>
                        <a:t>Zomato</a:t>
                      </a:r>
                      <a:endParaRPr lang="en-US" sz="1800" b="1" dirty="0"/>
                    </a:p>
                  </a:txBody>
                  <a:tcPr marL="68580" marR="68580" marT="34290" marB="34290"/>
                </a:tc>
                <a:extLst>
                  <a:ext uri="{0D108BD9-81ED-4DB2-BD59-A6C34878D82A}">
                    <a16:rowId xmlns:a16="http://schemas.microsoft.com/office/drawing/2014/main" val="694925107"/>
                  </a:ext>
                </a:extLst>
              </a:tr>
              <a:tr h="966158">
                <a:tc>
                  <a:txBody>
                    <a:bodyPr/>
                    <a:lstStyle/>
                    <a:p>
                      <a:r>
                        <a:rPr lang="en-US" sz="1400" dirty="0" smtClean="0"/>
                        <a:t>Business and Product Mix</a:t>
                      </a:r>
                      <a:endParaRPr 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smtClean="0"/>
                        <a:t>Food Delivery, </a:t>
                      </a:r>
                      <a:r>
                        <a:rPr lang="en-US" sz="1400" b="0" i="0" u="none" strike="noStrike" cap="none" dirty="0" smtClean="0">
                          <a:solidFill>
                            <a:schemeClr val="dk1"/>
                          </a:solidFill>
                          <a:latin typeface="+mn-lt"/>
                          <a:ea typeface="+mn-ea"/>
                          <a:cs typeface="+mn-cs"/>
                          <a:sym typeface="Arial"/>
                        </a:rPr>
                        <a:t>deliver household items, cloud kitchen business, affordable single serve offerings</a:t>
                      </a:r>
                      <a:endParaRPr lang="en-US" sz="1400" b="0" i="0" u="none" strike="noStrike" cap="none" dirty="0">
                        <a:solidFill>
                          <a:schemeClr val="dk1"/>
                        </a:solidFill>
                        <a:latin typeface="+mn-lt"/>
                        <a:ea typeface="+mn-ea"/>
                        <a:cs typeface="+mn-cs"/>
                        <a:sym typeface="Arial"/>
                      </a:endParaRPr>
                    </a:p>
                  </a:txBody>
                  <a:tcPr marL="68580" marR="68580" marT="34290" marB="34290"/>
                </a:tc>
                <a:tc>
                  <a:txBody>
                    <a:bodyPr/>
                    <a:lstStyle/>
                    <a:p>
                      <a:r>
                        <a:rPr lang="en-US" sz="1400" dirty="0" smtClean="0"/>
                        <a:t>Food Home Delivery, Restaurant Reviews</a:t>
                      </a:r>
                      <a:r>
                        <a:rPr lang="en-US" sz="1400" baseline="0" dirty="0" smtClean="0"/>
                        <a:t> &amp; Ratings, Dine-In booking</a:t>
                      </a:r>
                      <a:endParaRPr lang="en-US" sz="1400" dirty="0" smtClean="0"/>
                    </a:p>
                  </a:txBody>
                  <a:tcPr marL="68580" marR="68580" marT="34290" marB="34290"/>
                </a:tc>
                <a:extLst>
                  <a:ext uri="{0D108BD9-81ED-4DB2-BD59-A6C34878D82A}">
                    <a16:rowId xmlns:a16="http://schemas.microsoft.com/office/drawing/2014/main" val="2980599761"/>
                  </a:ext>
                </a:extLst>
              </a:tr>
              <a:tr h="2331720">
                <a:tc>
                  <a:txBody>
                    <a:bodyPr/>
                    <a:lstStyle/>
                    <a:p>
                      <a:r>
                        <a:rPr lang="en-US" sz="1400" dirty="0" smtClean="0"/>
                        <a:t>Value-added services</a:t>
                      </a:r>
                      <a:endParaRPr lang="en-US" sz="1400" dirty="0"/>
                    </a:p>
                  </a:txBody>
                  <a:tcPr marL="68580" marR="68580" marT="34290" marB="34290"/>
                </a:tc>
                <a:tc>
                  <a:txBody>
                    <a:bodyPr/>
                    <a:lstStyle/>
                    <a:p>
                      <a:r>
                        <a:rPr lang="en-IN" sz="1400" dirty="0" smtClean="0"/>
                        <a:t>Sides &amp; Drinks is a </a:t>
                      </a:r>
                      <a:r>
                        <a:rPr lang="en-IN" sz="1400" b="1" dirty="0" smtClean="0"/>
                        <a:t>value</a:t>
                      </a:r>
                      <a:r>
                        <a:rPr lang="en-IN" sz="1400" dirty="0" smtClean="0"/>
                        <a:t>-</a:t>
                      </a:r>
                      <a:r>
                        <a:rPr lang="en-IN" sz="1400" b="1" dirty="0" smtClean="0"/>
                        <a:t>added service</a:t>
                      </a:r>
                      <a:r>
                        <a:rPr lang="en-IN" sz="1400" dirty="0" smtClean="0"/>
                        <a:t> where a customer can </a:t>
                      </a:r>
                      <a:r>
                        <a:rPr lang="en-IN" sz="1400" b="1" dirty="0" smtClean="0"/>
                        <a:t>add</a:t>
                      </a:r>
                      <a:r>
                        <a:rPr lang="en-IN" sz="1400" dirty="0" smtClean="0"/>
                        <a:t>/pair extra items to their orders to make it the perfect wholesome meal. These can be beverages, desserts, or accompaniments/extras. Also Swiggy has staples plus B2B service in which Swiggy offers credit to the restaurant for raw materials.</a:t>
                      </a:r>
                      <a:endParaRPr lang="en-US" sz="1400" dirty="0"/>
                    </a:p>
                  </a:txBody>
                  <a:tcPr marL="68580" marR="68580" marT="34290" marB="34290"/>
                </a:tc>
                <a:tc>
                  <a:txBody>
                    <a:bodyPr/>
                    <a:lstStyle/>
                    <a:p>
                      <a:r>
                        <a:rPr lang="en-IN" sz="1400" dirty="0" smtClean="0"/>
                        <a:t>Zomato Gold (now Pro) is a subscription based Membership which allows members to avail 1+1 offer at partnered restaurants &amp; pubs.</a:t>
                      </a:r>
                    </a:p>
                    <a:p>
                      <a:r>
                        <a:rPr lang="en-IN" sz="1400" dirty="0" smtClean="0"/>
                        <a:t>Also Zomato has piggybank reward feature in which 10% of your total order value will be added to your zomato rewards points.</a:t>
                      </a:r>
                    </a:p>
                  </a:txBody>
                  <a:tcPr marL="68580" marR="68580" marT="34290" marB="34290"/>
                </a:tc>
                <a:extLst>
                  <a:ext uri="{0D108BD9-81ED-4DB2-BD59-A6C34878D82A}">
                    <a16:rowId xmlns:a16="http://schemas.microsoft.com/office/drawing/2014/main" val="3133346347"/>
                  </a:ext>
                </a:extLst>
              </a:tr>
              <a:tr h="685800">
                <a:tc>
                  <a:txBody>
                    <a:bodyPr/>
                    <a:lstStyle/>
                    <a:p>
                      <a:r>
                        <a:rPr lang="en-US" sz="1400" dirty="0" smtClean="0"/>
                        <a:t>Geographical reach</a:t>
                      </a:r>
                      <a:endParaRPr lang="en-US" sz="1400" dirty="0"/>
                    </a:p>
                  </a:txBody>
                  <a:tcPr marL="68580" marR="68580" marT="34290" marB="34290"/>
                </a:tc>
                <a:tc>
                  <a:txBody>
                    <a:bodyPr/>
                    <a:lstStyle/>
                    <a:p>
                      <a:r>
                        <a:rPr lang="en-US" sz="1400" b="0" i="0" u="none" strike="noStrike" cap="none" dirty="0" smtClean="0">
                          <a:solidFill>
                            <a:schemeClr val="dk1"/>
                          </a:solidFill>
                          <a:latin typeface="+mn-lt"/>
                          <a:ea typeface="+mn-ea"/>
                          <a:cs typeface="+mn-cs"/>
                          <a:sym typeface="Arial"/>
                        </a:rPr>
                        <a:t>500 cities and towns, 140,000 restaurants on its platform and 2.1 lakh active delivery partners.</a:t>
                      </a:r>
                      <a:endParaRPr lang="en-IN" sz="1400" b="0" i="0" u="none" strike="noStrike" cap="none" dirty="0" smtClean="0">
                        <a:solidFill>
                          <a:schemeClr val="dk1"/>
                        </a:solidFill>
                        <a:latin typeface="+mn-lt"/>
                        <a:ea typeface="+mn-ea"/>
                        <a:cs typeface="+mn-cs"/>
                        <a:sym typeface="Arial"/>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dirty="0" smtClean="0"/>
                        <a:t>300+cities all across India</a:t>
                      </a:r>
                      <a:r>
                        <a:rPr lang="en-IN" sz="1400" baseline="0" dirty="0" smtClean="0"/>
                        <a:t> </a:t>
                      </a:r>
                      <a:r>
                        <a:rPr lang="en-IN" sz="1400" dirty="0" smtClean="0"/>
                        <a:t>and 24 countries across the globe.</a:t>
                      </a:r>
                    </a:p>
                  </a:txBody>
                  <a:tcPr marL="68580" marR="68580" marT="34290" marB="34290"/>
                </a:tc>
                <a:extLst>
                  <a:ext uri="{0D108BD9-81ED-4DB2-BD59-A6C34878D82A}">
                    <a16:rowId xmlns:a16="http://schemas.microsoft.com/office/drawing/2014/main" val="2678294840"/>
                  </a:ext>
                </a:extLst>
              </a:tr>
            </a:tbl>
          </a:graphicData>
        </a:graphic>
      </p:graphicFrame>
    </p:spTree>
    <p:extLst>
      <p:ext uri="{BB962C8B-B14F-4D97-AF65-F5344CB8AC3E}">
        <p14:creationId xmlns:p14="http://schemas.microsoft.com/office/powerpoint/2010/main" val="33380027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p:cNvSpPr>
            <a:spLocks noGrp="1"/>
          </p:cNvSpPr>
          <p:nvPr>
            <p:ph type="dt" idx="10"/>
          </p:nvPr>
        </p:nvSpPr>
        <p:spPr/>
        <p:txBody>
          <a:bodyPr/>
          <a:lstStyle/>
          <a:p>
            <a:r>
              <a:rPr lang="en-IN" smtClean="0"/>
              <a:t>29/06/19</a:t>
            </a:r>
            <a:endParaRPr lang="en-IN"/>
          </a:p>
        </p:txBody>
      </p:sp>
      <p:sp>
        <p:nvSpPr>
          <p:cNvPr id="8" name="Slide Number Placeholder 7"/>
          <p:cNvSpPr>
            <a:spLocks noGrp="1"/>
          </p:cNvSpPr>
          <p:nvPr>
            <p:ph type="sldNum" idx="12"/>
          </p:nvPr>
        </p:nvSpPr>
        <p:spPr/>
        <p:txBody>
          <a:bodyPr/>
          <a:lstStyle/>
          <a:p>
            <a:fld id="{00000000-1234-1234-1234-123412341234}" type="slidenum">
              <a:rPr lang="en-US" smtClean="0"/>
              <a:pPr/>
              <a:t>16</a:t>
            </a:fld>
            <a:endParaRPr lang="en-US"/>
          </a:p>
        </p:txBody>
      </p:sp>
      <p:graphicFrame>
        <p:nvGraphicFramePr>
          <p:cNvPr id="9" name="Table 8"/>
          <p:cNvGraphicFramePr>
            <a:graphicFrameLocks noGrp="1"/>
          </p:cNvGraphicFramePr>
          <p:nvPr>
            <p:extLst/>
          </p:nvPr>
        </p:nvGraphicFramePr>
        <p:xfrm>
          <a:off x="217170" y="290924"/>
          <a:ext cx="8641080" cy="4868196"/>
        </p:xfrm>
        <a:graphic>
          <a:graphicData uri="http://schemas.openxmlformats.org/drawingml/2006/table">
            <a:tbl>
              <a:tblPr firstRow="1" bandRow="1">
                <a:tableStyleId>{8A107856-5554-42FB-B03E-39F5DBC370BA}</a:tableStyleId>
              </a:tblPr>
              <a:tblGrid>
                <a:gridCol w="2880360">
                  <a:extLst>
                    <a:ext uri="{9D8B030D-6E8A-4147-A177-3AD203B41FA5}">
                      <a16:colId xmlns:a16="http://schemas.microsoft.com/office/drawing/2014/main" val="3871750506"/>
                    </a:ext>
                  </a:extLst>
                </a:gridCol>
                <a:gridCol w="2880360">
                  <a:extLst>
                    <a:ext uri="{9D8B030D-6E8A-4147-A177-3AD203B41FA5}">
                      <a16:colId xmlns:a16="http://schemas.microsoft.com/office/drawing/2014/main" val="4285022769"/>
                    </a:ext>
                  </a:extLst>
                </a:gridCol>
                <a:gridCol w="2880360">
                  <a:extLst>
                    <a:ext uri="{9D8B030D-6E8A-4147-A177-3AD203B41FA5}">
                      <a16:colId xmlns:a16="http://schemas.microsoft.com/office/drawing/2014/main" val="1031407565"/>
                    </a:ext>
                  </a:extLst>
                </a:gridCol>
              </a:tblGrid>
              <a:tr h="378332">
                <a:tc>
                  <a:txBody>
                    <a:bodyPr/>
                    <a:lstStyle/>
                    <a:p>
                      <a:pPr algn="ctr"/>
                      <a:endParaRPr lang="en-US" sz="1800" b="1" dirty="0"/>
                    </a:p>
                  </a:txBody>
                  <a:tcPr marL="68580" marR="68580" marT="34290" marB="34290"/>
                </a:tc>
                <a:tc>
                  <a:txBody>
                    <a:bodyPr/>
                    <a:lstStyle/>
                    <a:p>
                      <a:pPr algn="ctr"/>
                      <a:r>
                        <a:rPr lang="en-US" sz="1800" b="1" dirty="0" err="1" smtClean="0"/>
                        <a:t>Swiggy</a:t>
                      </a:r>
                      <a:endParaRPr lang="en-US" sz="1800" b="1" dirty="0"/>
                    </a:p>
                  </a:txBody>
                  <a:tcPr marL="68580" marR="68580" marT="34290" marB="34290"/>
                </a:tc>
                <a:tc>
                  <a:txBody>
                    <a:bodyPr/>
                    <a:lstStyle/>
                    <a:p>
                      <a:pPr algn="ctr"/>
                      <a:r>
                        <a:rPr lang="en-US" sz="1800" b="1" dirty="0" err="1" smtClean="0"/>
                        <a:t>Zomato</a:t>
                      </a:r>
                      <a:endParaRPr lang="en-US" sz="1800" b="1" dirty="0"/>
                    </a:p>
                  </a:txBody>
                  <a:tcPr marL="68580" marR="68580" marT="34290" marB="34290"/>
                </a:tc>
                <a:extLst>
                  <a:ext uri="{0D108BD9-81ED-4DB2-BD59-A6C34878D82A}">
                    <a16:rowId xmlns:a16="http://schemas.microsoft.com/office/drawing/2014/main" val="694925107"/>
                  </a:ext>
                </a:extLst>
              </a:tr>
              <a:tr h="794921">
                <a:tc>
                  <a:txBody>
                    <a:bodyPr/>
                    <a:lstStyle/>
                    <a:p>
                      <a:r>
                        <a:rPr lang="en-US" sz="1400" dirty="0" smtClean="0"/>
                        <a:t>The revenue model</a:t>
                      </a:r>
                      <a:endParaRPr lang="en-US" sz="1400" dirty="0"/>
                    </a:p>
                  </a:txBody>
                  <a:tcPr marL="68580" marR="68580" marT="34290" marB="34290"/>
                </a:tc>
                <a:tc>
                  <a:txBody>
                    <a:bodyPr/>
                    <a:lstStyle/>
                    <a:p>
                      <a:r>
                        <a:rPr lang="en-US" sz="1400" dirty="0" smtClean="0"/>
                        <a:t>Delivery</a:t>
                      </a:r>
                      <a:r>
                        <a:rPr lang="en-US" sz="1400" baseline="0" dirty="0" smtClean="0"/>
                        <a:t> Charges, Commission, Advertising, Affiliate Income, </a:t>
                      </a:r>
                      <a:r>
                        <a:rPr lang="en-US" sz="1400" baseline="0" dirty="0" err="1" smtClean="0"/>
                        <a:t>Swiggy</a:t>
                      </a:r>
                      <a:r>
                        <a:rPr lang="en-US" sz="1400" baseline="0" dirty="0" smtClean="0"/>
                        <a:t> Access/Super</a:t>
                      </a:r>
                      <a:endParaRPr lang="en-US" sz="1400" dirty="0"/>
                    </a:p>
                  </a:txBody>
                  <a:tcPr marL="68580" marR="68580" marT="34290" marB="34290"/>
                </a:tc>
                <a:tc>
                  <a:txBody>
                    <a:bodyPr/>
                    <a:lstStyle/>
                    <a:p>
                      <a:r>
                        <a:rPr lang="en-US" sz="1400" dirty="0" err="1" smtClean="0"/>
                        <a:t>Restaurant,Event</a:t>
                      </a:r>
                      <a:r>
                        <a:rPr lang="en-US" sz="1400" baseline="0" dirty="0" smtClean="0"/>
                        <a:t> advertising, Event Ticket sale, Consulting service, Online Food Ordering, Subscription</a:t>
                      </a:r>
                      <a:endParaRPr lang="en-US" sz="1400" dirty="0"/>
                    </a:p>
                  </a:txBody>
                  <a:tcPr marL="68580" marR="68580" marT="34290" marB="34290"/>
                </a:tc>
                <a:extLst>
                  <a:ext uri="{0D108BD9-81ED-4DB2-BD59-A6C34878D82A}">
                    <a16:rowId xmlns:a16="http://schemas.microsoft.com/office/drawing/2014/main" val="1150779139"/>
                  </a:ext>
                </a:extLst>
              </a:tr>
              <a:tr h="560503">
                <a:tc>
                  <a:txBody>
                    <a:bodyPr/>
                    <a:lstStyle/>
                    <a:p>
                      <a:r>
                        <a:rPr lang="en-US" sz="1400" dirty="0" smtClean="0"/>
                        <a:t>Revenue</a:t>
                      </a:r>
                      <a:endParaRPr lang="en-US" sz="1400" dirty="0"/>
                    </a:p>
                  </a:txBody>
                  <a:tcPr marL="68580" marR="68580" marT="34290" marB="34290"/>
                </a:tc>
                <a:tc>
                  <a:txBody>
                    <a:bodyPr/>
                    <a:lstStyle/>
                    <a:p>
                      <a:r>
                        <a:rPr lang="en-US" sz="1400" dirty="0" err="1" smtClean="0"/>
                        <a:t>Rs</a:t>
                      </a:r>
                      <a:r>
                        <a:rPr lang="en-US" sz="1400" dirty="0" smtClean="0"/>
                        <a:t> 1128 </a:t>
                      </a:r>
                      <a:r>
                        <a:rPr lang="en-US" sz="1400" dirty="0" err="1" smtClean="0"/>
                        <a:t>cr</a:t>
                      </a:r>
                      <a:r>
                        <a:rPr lang="en-US" sz="1400" dirty="0" smtClean="0"/>
                        <a:t> (FY19),</a:t>
                      </a:r>
                      <a:r>
                        <a:rPr lang="en-US" sz="1400" dirty="0" err="1" smtClean="0"/>
                        <a:t>Rs</a:t>
                      </a:r>
                      <a:r>
                        <a:rPr lang="en-US" sz="1400" dirty="0" smtClean="0"/>
                        <a:t> 442 </a:t>
                      </a:r>
                      <a:r>
                        <a:rPr lang="en-US" sz="1400" dirty="0" err="1" smtClean="0"/>
                        <a:t>cr</a:t>
                      </a:r>
                      <a:r>
                        <a:rPr lang="en-US" sz="1400" dirty="0" smtClean="0"/>
                        <a:t> (2018)</a:t>
                      </a:r>
                      <a:endParaRPr lang="en-US" sz="1400" dirty="0"/>
                    </a:p>
                  </a:txBody>
                  <a:tcPr marL="68580" marR="68580" marT="34290" marB="34290"/>
                </a:tc>
                <a:tc>
                  <a:txBody>
                    <a:bodyPr/>
                    <a:lstStyle/>
                    <a:p>
                      <a:r>
                        <a:rPr lang="en-US" sz="1400" dirty="0" err="1" smtClean="0"/>
                        <a:t>Rs</a:t>
                      </a:r>
                      <a:r>
                        <a:rPr lang="en-US" sz="1400" dirty="0" smtClean="0"/>
                        <a:t> 2750 </a:t>
                      </a:r>
                      <a:r>
                        <a:rPr lang="en-US" sz="1400" dirty="0" err="1" smtClean="0"/>
                        <a:t>cr</a:t>
                      </a:r>
                      <a:r>
                        <a:rPr lang="en-US" sz="1400" dirty="0" smtClean="0"/>
                        <a:t> (FY20), </a:t>
                      </a:r>
                      <a:r>
                        <a:rPr lang="en-US" sz="1400" dirty="0" err="1" smtClean="0"/>
                        <a:t>Rs</a:t>
                      </a:r>
                      <a:r>
                        <a:rPr lang="en-US" sz="1400" dirty="0" smtClean="0"/>
                        <a:t> 1397 </a:t>
                      </a:r>
                      <a:r>
                        <a:rPr lang="en-US" sz="1400" dirty="0" err="1" smtClean="0"/>
                        <a:t>cr</a:t>
                      </a:r>
                      <a:r>
                        <a:rPr lang="en-US" sz="1400" dirty="0" smtClean="0"/>
                        <a:t> (FY19),</a:t>
                      </a:r>
                      <a:r>
                        <a:rPr lang="en-US" sz="1400" dirty="0" err="1" smtClean="0"/>
                        <a:t>Rs</a:t>
                      </a:r>
                      <a:r>
                        <a:rPr lang="en-US" sz="1400" dirty="0" smtClean="0"/>
                        <a:t> 442 </a:t>
                      </a:r>
                      <a:r>
                        <a:rPr lang="en-US" sz="1400" dirty="0" err="1" smtClean="0"/>
                        <a:t>cr</a:t>
                      </a:r>
                      <a:r>
                        <a:rPr lang="en-US" sz="1400" dirty="0" smtClean="0"/>
                        <a:t> (FY18)</a:t>
                      </a:r>
                    </a:p>
                  </a:txBody>
                  <a:tcPr marL="68580" marR="68580" marT="34290" marB="34290"/>
                </a:tc>
                <a:extLst>
                  <a:ext uri="{0D108BD9-81ED-4DB2-BD59-A6C34878D82A}">
                    <a16:rowId xmlns:a16="http://schemas.microsoft.com/office/drawing/2014/main" val="428486505"/>
                  </a:ext>
                </a:extLst>
              </a:tr>
              <a:tr h="891540">
                <a:tc>
                  <a:txBody>
                    <a:bodyPr/>
                    <a:lstStyle/>
                    <a:p>
                      <a:r>
                        <a:rPr lang="en-US" sz="1400" dirty="0" smtClean="0"/>
                        <a:t>Revenue (Projection)</a:t>
                      </a:r>
                      <a:endParaRPr lang="en-US" sz="1400" dirty="0"/>
                    </a:p>
                  </a:txBody>
                  <a:tcPr marL="68580" marR="68580" marT="34290" marB="34290"/>
                </a:tc>
                <a:tc>
                  <a:txBody>
                    <a:bodyPr/>
                    <a:lstStyle/>
                    <a:p>
                      <a:r>
                        <a:rPr lang="en-US" sz="1400" dirty="0" err="1" smtClean="0"/>
                        <a:t>Rs</a:t>
                      </a:r>
                      <a:r>
                        <a:rPr lang="en-US" sz="1400" baseline="0" dirty="0" smtClean="0"/>
                        <a:t> 3500 cr. (It doubled in FY20 and might grow at least 50% in FY21)</a:t>
                      </a:r>
                      <a:endParaRPr 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err="1" smtClean="0"/>
                        <a:t>Rs</a:t>
                      </a:r>
                      <a:r>
                        <a:rPr lang="en-US" sz="1400" baseline="0" dirty="0" smtClean="0"/>
                        <a:t> 3800+ cr. (It grew by 105% in FY20 and might grow at least 50% in FY21)</a:t>
                      </a:r>
                      <a:endParaRPr lang="en-US" sz="1400" dirty="0" smtClean="0"/>
                    </a:p>
                    <a:p>
                      <a:endParaRPr lang="en-US" sz="1400" dirty="0" smtClean="0"/>
                    </a:p>
                  </a:txBody>
                  <a:tcPr marL="68580" marR="68580" marT="34290" marB="34290"/>
                </a:tc>
                <a:extLst>
                  <a:ext uri="{0D108BD9-81ED-4DB2-BD59-A6C34878D82A}">
                    <a16:rowId xmlns:a16="http://schemas.microsoft.com/office/drawing/2014/main" val="10003"/>
                  </a:ext>
                </a:extLst>
              </a:tr>
              <a:tr h="302666">
                <a:tc>
                  <a:txBody>
                    <a:bodyPr/>
                    <a:lstStyle/>
                    <a:p>
                      <a:r>
                        <a:rPr lang="en-US" sz="1400" dirty="0" smtClean="0"/>
                        <a:t>Number of daily orders</a:t>
                      </a:r>
                      <a:endParaRPr lang="en-US" sz="1400" dirty="0"/>
                    </a:p>
                  </a:txBody>
                  <a:tcPr marL="68580" marR="68580" marT="34290" marB="34290"/>
                </a:tc>
                <a:tc>
                  <a:txBody>
                    <a:bodyPr/>
                    <a:lstStyle/>
                    <a:p>
                      <a:r>
                        <a:rPr lang="en-US" sz="1400" b="0" i="0" u="none" strike="noStrike" cap="none" dirty="0" smtClean="0">
                          <a:solidFill>
                            <a:schemeClr val="dk1"/>
                          </a:solidFill>
                          <a:latin typeface="+mn-lt"/>
                          <a:ea typeface="+mn-ea"/>
                          <a:cs typeface="+mn-cs"/>
                          <a:sym typeface="Arial"/>
                        </a:rPr>
                        <a:t>1.4 million food orders daily</a:t>
                      </a:r>
                      <a:endParaRPr lang="en-US" sz="1400" b="0" i="0" u="none" strike="noStrike" cap="none" dirty="0">
                        <a:solidFill>
                          <a:schemeClr val="dk1"/>
                        </a:solidFill>
                        <a:latin typeface="+mn-lt"/>
                        <a:ea typeface="+mn-ea"/>
                        <a:cs typeface="+mn-cs"/>
                        <a:sym typeface="Arial"/>
                      </a:endParaRPr>
                    </a:p>
                  </a:txBody>
                  <a:tcPr marL="68580" marR="68580" marT="34290" marB="34290"/>
                </a:tc>
                <a:tc>
                  <a:txBody>
                    <a:bodyPr/>
                    <a:lstStyle/>
                    <a:p>
                      <a:r>
                        <a:rPr lang="en-US" sz="1400" b="0" i="0" u="none" strike="noStrike" cap="none" dirty="0" smtClean="0">
                          <a:solidFill>
                            <a:schemeClr val="dk1"/>
                          </a:solidFill>
                          <a:latin typeface="+mn-lt"/>
                          <a:ea typeface="+mn-ea"/>
                          <a:cs typeface="+mn-cs"/>
                          <a:sym typeface="Arial"/>
                        </a:rPr>
                        <a:t>1.25 million daily orders</a:t>
                      </a:r>
                      <a:endParaRPr lang="en-US" sz="1400" b="0" i="0" u="none" strike="noStrike" cap="none" dirty="0">
                        <a:solidFill>
                          <a:schemeClr val="dk1"/>
                        </a:solidFill>
                        <a:latin typeface="+mn-lt"/>
                        <a:ea typeface="+mn-ea"/>
                        <a:cs typeface="+mn-cs"/>
                        <a:sym typeface="Arial"/>
                      </a:endParaRPr>
                    </a:p>
                  </a:txBody>
                  <a:tcPr marL="68580" marR="68580" marT="34290" marB="34290"/>
                </a:tc>
                <a:extLst>
                  <a:ext uri="{0D108BD9-81ED-4DB2-BD59-A6C34878D82A}">
                    <a16:rowId xmlns:a16="http://schemas.microsoft.com/office/drawing/2014/main" val="1718484195"/>
                  </a:ext>
                </a:extLst>
              </a:tr>
              <a:tr h="302666">
                <a:tc>
                  <a:txBody>
                    <a:bodyPr/>
                    <a:lstStyle/>
                    <a:p>
                      <a:r>
                        <a:rPr lang="en-US" sz="1400" dirty="0" smtClean="0"/>
                        <a:t>Average Order Value</a:t>
                      </a:r>
                      <a:endParaRPr lang="en-US" sz="1400" dirty="0"/>
                    </a:p>
                  </a:txBody>
                  <a:tcPr marL="68580" marR="68580" marT="34290" marB="34290"/>
                </a:tc>
                <a:tc>
                  <a:txBody>
                    <a:bodyPr/>
                    <a:lstStyle/>
                    <a:p>
                      <a:r>
                        <a:rPr lang="en-US" sz="1400" b="0" i="0" u="none" strike="noStrike" cap="none" dirty="0" smtClean="0">
                          <a:solidFill>
                            <a:schemeClr val="dk1"/>
                          </a:solidFill>
                          <a:latin typeface="+mn-lt"/>
                          <a:ea typeface="+mn-ea"/>
                          <a:cs typeface="+mn-cs"/>
                          <a:sym typeface="Arial"/>
                        </a:rPr>
                        <a:t>Between </a:t>
                      </a:r>
                      <a:r>
                        <a:rPr lang="en-US" sz="1400" b="0" i="0" u="none" strike="noStrike" cap="none" dirty="0" err="1" smtClean="0">
                          <a:solidFill>
                            <a:schemeClr val="dk1"/>
                          </a:solidFill>
                          <a:latin typeface="+mn-lt"/>
                          <a:ea typeface="+mn-ea"/>
                          <a:cs typeface="+mn-cs"/>
                          <a:sym typeface="Arial"/>
                        </a:rPr>
                        <a:t>Rs</a:t>
                      </a:r>
                      <a:r>
                        <a:rPr lang="en-US" sz="1400" b="0" i="0" u="none" strike="noStrike" cap="none" dirty="0" smtClean="0">
                          <a:solidFill>
                            <a:schemeClr val="dk1"/>
                          </a:solidFill>
                          <a:latin typeface="+mn-lt"/>
                          <a:ea typeface="+mn-ea"/>
                          <a:cs typeface="+mn-cs"/>
                          <a:sym typeface="Arial"/>
                        </a:rPr>
                        <a:t> 243 </a:t>
                      </a:r>
                      <a:r>
                        <a:rPr lang="en-GB" sz="1400" b="0" i="0" u="none" strike="noStrike" cap="none" dirty="0" smtClean="0">
                          <a:solidFill>
                            <a:schemeClr val="dk1"/>
                          </a:solidFill>
                          <a:latin typeface="+mn-lt"/>
                          <a:ea typeface="+mn-ea"/>
                          <a:cs typeface="+mn-cs"/>
                          <a:sym typeface="Arial"/>
                        </a:rPr>
                        <a:t>and</a:t>
                      </a:r>
                      <a:r>
                        <a:rPr lang="en-US" sz="1400" b="0" i="0" u="none" strike="noStrike" cap="none" dirty="0" smtClean="0">
                          <a:solidFill>
                            <a:schemeClr val="dk1"/>
                          </a:solidFill>
                          <a:latin typeface="+mn-lt"/>
                          <a:ea typeface="+mn-ea"/>
                          <a:cs typeface="+mn-cs"/>
                          <a:sym typeface="Arial"/>
                        </a:rPr>
                        <a:t> </a:t>
                      </a:r>
                      <a:r>
                        <a:rPr lang="en-US" sz="1400" b="0" i="0" u="none" strike="noStrike" cap="none" dirty="0" err="1" smtClean="0">
                          <a:solidFill>
                            <a:schemeClr val="dk1"/>
                          </a:solidFill>
                          <a:latin typeface="+mn-lt"/>
                          <a:ea typeface="+mn-ea"/>
                          <a:cs typeface="+mn-cs"/>
                          <a:sym typeface="Arial"/>
                        </a:rPr>
                        <a:t>Rs</a:t>
                      </a:r>
                      <a:r>
                        <a:rPr lang="en-US" sz="1400" b="0" i="0" u="none" strike="noStrike" cap="none" dirty="0" smtClean="0">
                          <a:solidFill>
                            <a:schemeClr val="dk1"/>
                          </a:solidFill>
                          <a:latin typeface="+mn-lt"/>
                          <a:ea typeface="+mn-ea"/>
                          <a:cs typeface="+mn-cs"/>
                          <a:sym typeface="Arial"/>
                        </a:rPr>
                        <a:t> 300</a:t>
                      </a:r>
                      <a:endParaRPr lang="en-US" sz="1400" b="0" i="0" u="none" strike="noStrike" cap="none" dirty="0">
                        <a:solidFill>
                          <a:schemeClr val="dk1"/>
                        </a:solidFill>
                        <a:latin typeface="+mn-lt"/>
                        <a:ea typeface="+mn-ea"/>
                        <a:cs typeface="+mn-cs"/>
                        <a:sym typeface="Arial"/>
                      </a:endParaRPr>
                    </a:p>
                  </a:txBody>
                  <a:tcPr marL="68580" marR="68580" marT="34290" marB="34290"/>
                </a:tc>
                <a:tc>
                  <a:txBody>
                    <a:bodyPr/>
                    <a:lstStyle/>
                    <a:p>
                      <a:r>
                        <a:rPr lang="en-US" sz="1400" b="0" i="0" u="none" strike="noStrike" cap="none" dirty="0" smtClean="0">
                          <a:solidFill>
                            <a:schemeClr val="dk1"/>
                          </a:solidFill>
                          <a:latin typeface="+mn-lt"/>
                          <a:ea typeface="+mn-ea"/>
                          <a:cs typeface="+mn-cs"/>
                          <a:sym typeface="Arial"/>
                        </a:rPr>
                        <a:t>Between </a:t>
                      </a:r>
                      <a:r>
                        <a:rPr lang="en-US" sz="1400" b="0" i="0" u="none" strike="noStrike" cap="none" dirty="0" err="1" smtClean="0">
                          <a:solidFill>
                            <a:schemeClr val="dk1"/>
                          </a:solidFill>
                          <a:latin typeface="+mn-lt"/>
                          <a:ea typeface="+mn-ea"/>
                          <a:cs typeface="+mn-cs"/>
                          <a:sym typeface="Arial"/>
                        </a:rPr>
                        <a:t>Rs</a:t>
                      </a:r>
                      <a:r>
                        <a:rPr lang="en-US" sz="1400" b="0" i="0" u="none" strike="noStrike" cap="none" dirty="0" smtClean="0">
                          <a:solidFill>
                            <a:schemeClr val="dk1"/>
                          </a:solidFill>
                          <a:latin typeface="+mn-lt"/>
                          <a:ea typeface="+mn-ea"/>
                          <a:cs typeface="+mn-cs"/>
                          <a:sym typeface="Arial"/>
                        </a:rPr>
                        <a:t> 252 and </a:t>
                      </a:r>
                      <a:r>
                        <a:rPr lang="en-US" sz="1400" b="0" i="0" u="none" strike="noStrike" cap="none" dirty="0" err="1" smtClean="0">
                          <a:solidFill>
                            <a:schemeClr val="dk1"/>
                          </a:solidFill>
                          <a:latin typeface="+mn-lt"/>
                          <a:ea typeface="+mn-ea"/>
                          <a:cs typeface="+mn-cs"/>
                          <a:sym typeface="Arial"/>
                        </a:rPr>
                        <a:t>Rs</a:t>
                      </a:r>
                      <a:r>
                        <a:rPr lang="en-US" sz="1400" b="0" i="0" u="none" strike="noStrike" cap="none" dirty="0" smtClean="0">
                          <a:solidFill>
                            <a:schemeClr val="dk1"/>
                          </a:solidFill>
                          <a:latin typeface="+mn-lt"/>
                          <a:ea typeface="+mn-ea"/>
                          <a:cs typeface="+mn-cs"/>
                          <a:sym typeface="Arial"/>
                        </a:rPr>
                        <a:t> 278</a:t>
                      </a:r>
                      <a:endParaRPr lang="en-US" sz="1400" b="0" i="0" u="none" strike="noStrike" cap="none" dirty="0">
                        <a:solidFill>
                          <a:schemeClr val="dk1"/>
                        </a:solidFill>
                        <a:latin typeface="+mn-lt"/>
                        <a:ea typeface="+mn-ea"/>
                        <a:cs typeface="+mn-cs"/>
                        <a:sym typeface="Arial"/>
                      </a:endParaRPr>
                    </a:p>
                  </a:txBody>
                  <a:tcPr marL="68580" marR="68580" marT="34290" marB="34290"/>
                </a:tc>
                <a:extLst>
                  <a:ext uri="{0D108BD9-81ED-4DB2-BD59-A6C34878D82A}">
                    <a16:rowId xmlns:a16="http://schemas.microsoft.com/office/drawing/2014/main" val="10005"/>
                  </a:ext>
                </a:extLst>
              </a:tr>
              <a:tr h="1479989">
                <a:tc>
                  <a:txBody>
                    <a:bodyPr/>
                    <a:lstStyle/>
                    <a:p>
                      <a:r>
                        <a:rPr lang="en-US" sz="1400" dirty="0" smtClean="0"/>
                        <a:t>Shifts in the business model</a:t>
                      </a:r>
                      <a:endParaRPr lang="en-US" sz="1400" dirty="0"/>
                    </a:p>
                  </a:txBody>
                  <a:tcPr marL="68580" marR="68580" marT="34290" marB="34290"/>
                </a:tc>
                <a:tc>
                  <a:txBody>
                    <a:bodyPr/>
                    <a:lstStyle/>
                    <a:p>
                      <a:r>
                        <a:rPr lang="en-IN" sz="1400" dirty="0" err="1" smtClean="0"/>
                        <a:t>Swiggy</a:t>
                      </a:r>
                      <a:r>
                        <a:rPr lang="en-IN" sz="1400" dirty="0" smtClean="0"/>
                        <a:t> was initially started with the name BUNDI to facilitate courier service and shipping, later it was rebranded to enter food delivery market.</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dirty="0" smtClean="0"/>
                        <a:t>Zomato was founded as foodiebay in 2008 and was later renamed in 2010. It was started</a:t>
                      </a:r>
                      <a:r>
                        <a:rPr lang="en-IN" sz="1400" baseline="0" dirty="0" smtClean="0"/>
                        <a:t> to enable customers to find restaurants of their choice. Later, it ventured into food delivery.</a:t>
                      </a:r>
                      <a:endParaRPr lang="en-IN" sz="1400" dirty="0" smtClean="0"/>
                    </a:p>
                  </a:txBody>
                  <a:tcPr marL="68580" marR="68580" marT="34290" marB="34290"/>
                </a:tc>
                <a:extLst>
                  <a:ext uri="{0D108BD9-81ED-4DB2-BD59-A6C34878D82A}">
                    <a16:rowId xmlns:a16="http://schemas.microsoft.com/office/drawing/2014/main" val="3905349747"/>
                  </a:ext>
                </a:extLst>
              </a:tr>
            </a:tbl>
          </a:graphicData>
        </a:graphic>
      </p:graphicFrame>
    </p:spTree>
    <p:extLst>
      <p:ext uri="{BB962C8B-B14F-4D97-AF65-F5344CB8AC3E}">
        <p14:creationId xmlns:p14="http://schemas.microsoft.com/office/powerpoint/2010/main" val="30660927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3000" y="2156632"/>
            <a:ext cx="6858000" cy="1036030"/>
          </a:xfrm>
        </p:spPr>
        <p:txBody>
          <a:bodyPr/>
          <a:lstStyle/>
          <a:p>
            <a:r>
              <a:rPr lang="en-US" sz="2700" dirty="0"/>
              <a:t>Strengths &amp; Weaknesses</a:t>
            </a:r>
          </a:p>
        </p:txBody>
      </p:sp>
      <p:sp>
        <p:nvSpPr>
          <p:cNvPr id="4" name="Date Placeholder 3"/>
          <p:cNvSpPr>
            <a:spLocks noGrp="1"/>
          </p:cNvSpPr>
          <p:nvPr>
            <p:ph type="dt" sz="half" idx="10"/>
          </p:nvPr>
        </p:nvSpPr>
        <p:spPr/>
        <p:txBody>
          <a:bodyPr/>
          <a:lstStyle/>
          <a:p>
            <a:r>
              <a:rPr lang="en-IN" smtClean="0"/>
              <a:t>29/06/19</a:t>
            </a:r>
            <a:endParaRPr lang="en-IN" dirty="0"/>
          </a:p>
        </p:txBody>
      </p:sp>
      <p:sp>
        <p:nvSpPr>
          <p:cNvPr id="5" name="Slide Number Placeholder 4"/>
          <p:cNvSpPr>
            <a:spLocks noGrp="1"/>
          </p:cNvSpPr>
          <p:nvPr>
            <p:ph type="sldNum" sz="quarter" idx="12"/>
          </p:nvPr>
        </p:nvSpPr>
        <p:spPr/>
        <p:txBody>
          <a:bodyPr/>
          <a:lstStyle/>
          <a:p>
            <a:fld id="{273EEA2F-D825-49D3-9C25-497F06EFD3F7}" type="slidenum">
              <a:rPr lang="en-IN" smtClean="0"/>
              <a:pPr/>
              <a:t>17</a:t>
            </a:fld>
            <a:endParaRPr lang="en-IN" dirty="0"/>
          </a:p>
        </p:txBody>
      </p:sp>
    </p:spTree>
    <p:extLst>
      <p:ext uri="{BB962C8B-B14F-4D97-AF65-F5344CB8AC3E}">
        <p14:creationId xmlns:p14="http://schemas.microsoft.com/office/powerpoint/2010/main" val="4590572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p:cNvSpPr>
            <a:spLocks noGrp="1"/>
          </p:cNvSpPr>
          <p:nvPr>
            <p:ph type="dt" idx="10"/>
          </p:nvPr>
        </p:nvSpPr>
        <p:spPr/>
        <p:txBody>
          <a:bodyPr/>
          <a:lstStyle/>
          <a:p>
            <a:r>
              <a:rPr lang="en-IN" smtClean="0"/>
              <a:t>29/06/19</a:t>
            </a:r>
            <a:endParaRPr lang="en-IN"/>
          </a:p>
        </p:txBody>
      </p:sp>
      <p:sp>
        <p:nvSpPr>
          <p:cNvPr id="8" name="Slide Number Placeholder 7"/>
          <p:cNvSpPr>
            <a:spLocks noGrp="1"/>
          </p:cNvSpPr>
          <p:nvPr>
            <p:ph type="sldNum" idx="12"/>
          </p:nvPr>
        </p:nvSpPr>
        <p:spPr/>
        <p:txBody>
          <a:bodyPr/>
          <a:lstStyle/>
          <a:p>
            <a:fld id="{00000000-1234-1234-1234-123412341234}" type="slidenum">
              <a:rPr lang="en-US" smtClean="0"/>
              <a:pPr/>
              <a:t>18</a:t>
            </a:fld>
            <a:endParaRPr lang="en-US"/>
          </a:p>
        </p:txBody>
      </p:sp>
      <p:graphicFrame>
        <p:nvGraphicFramePr>
          <p:cNvPr id="9" name="Table 8"/>
          <p:cNvGraphicFramePr>
            <a:graphicFrameLocks noGrp="1"/>
          </p:cNvGraphicFramePr>
          <p:nvPr>
            <p:extLst/>
          </p:nvPr>
        </p:nvGraphicFramePr>
        <p:xfrm>
          <a:off x="217168" y="796050"/>
          <a:ext cx="8778014" cy="3662753"/>
        </p:xfrm>
        <a:graphic>
          <a:graphicData uri="http://schemas.openxmlformats.org/drawingml/2006/table">
            <a:tbl>
              <a:tblPr firstRow="1" bandRow="1">
                <a:tableStyleId>{8A107856-5554-42FB-B03E-39F5DBC370BA}</a:tableStyleId>
              </a:tblPr>
              <a:tblGrid>
                <a:gridCol w="4389007">
                  <a:extLst>
                    <a:ext uri="{9D8B030D-6E8A-4147-A177-3AD203B41FA5}">
                      <a16:colId xmlns:a16="http://schemas.microsoft.com/office/drawing/2014/main" val="4285022769"/>
                    </a:ext>
                  </a:extLst>
                </a:gridCol>
                <a:gridCol w="4389007">
                  <a:extLst>
                    <a:ext uri="{9D8B030D-6E8A-4147-A177-3AD203B41FA5}">
                      <a16:colId xmlns:a16="http://schemas.microsoft.com/office/drawing/2014/main" val="1031407565"/>
                    </a:ext>
                  </a:extLst>
                </a:gridCol>
              </a:tblGrid>
              <a:tr h="636736">
                <a:tc>
                  <a:txBody>
                    <a:bodyPr/>
                    <a:lstStyle/>
                    <a:p>
                      <a:pPr algn="ctr"/>
                      <a:r>
                        <a:rPr lang="en-US" sz="1800" b="1" dirty="0" err="1" smtClean="0"/>
                        <a:t>Swiggy</a:t>
                      </a:r>
                      <a:endParaRPr lang="en-US" sz="1800" b="1" dirty="0"/>
                    </a:p>
                  </a:txBody>
                  <a:tcPr marL="68580" marR="68580" marT="34290" marB="34290"/>
                </a:tc>
                <a:tc>
                  <a:txBody>
                    <a:bodyPr/>
                    <a:lstStyle/>
                    <a:p>
                      <a:pPr algn="ctr"/>
                      <a:r>
                        <a:rPr lang="en-US" sz="1800" b="1" dirty="0" err="1" smtClean="0"/>
                        <a:t>Zomato</a:t>
                      </a:r>
                      <a:endParaRPr lang="en-US" sz="1800" b="1" dirty="0"/>
                    </a:p>
                  </a:txBody>
                  <a:tcPr marL="68580" marR="68580" marT="34290" marB="34290"/>
                </a:tc>
                <a:extLst>
                  <a:ext uri="{0D108BD9-81ED-4DB2-BD59-A6C34878D82A}">
                    <a16:rowId xmlns:a16="http://schemas.microsoft.com/office/drawing/2014/main" val="694925107"/>
                  </a:ext>
                </a:extLst>
              </a:tr>
              <a:tr h="1003797">
                <a:tc>
                  <a:txBody>
                    <a:bodyPr/>
                    <a:lstStyle/>
                    <a:p>
                      <a:r>
                        <a:rPr lang="en-US" sz="1400" dirty="0" smtClean="0"/>
                        <a:t>Phenomenal growth and widespread brand recognition</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smtClean="0"/>
                        <a:t>Phenomenal growth, global presence, and widespread brand recognition</a:t>
                      </a:r>
                    </a:p>
                  </a:txBody>
                  <a:tcPr marL="68580" marR="68580" marT="34290" marB="34290"/>
                </a:tc>
                <a:extLst>
                  <a:ext uri="{0D108BD9-81ED-4DB2-BD59-A6C34878D82A}">
                    <a16:rowId xmlns:a16="http://schemas.microsoft.com/office/drawing/2014/main" val="428486505"/>
                  </a:ext>
                </a:extLst>
              </a:tr>
              <a:tr h="692906">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400" dirty="0" smtClean="0"/>
                        <a:t>Huge delivery network</a:t>
                      </a:r>
                      <a:endParaRPr lang="en-US" sz="1400" dirty="0" smtClean="0"/>
                    </a:p>
                    <a:p>
                      <a:endParaRPr lang="en-US" sz="1100" dirty="0"/>
                    </a:p>
                  </a:txBody>
                  <a:tcPr marL="68580" marR="68580" marT="34290" marB="34290"/>
                </a:tc>
                <a:tc>
                  <a:txBody>
                    <a:bodyPr/>
                    <a:lstStyle/>
                    <a:p>
                      <a:r>
                        <a:rPr lang="en-US" sz="1400" dirty="0" smtClean="0"/>
                        <a:t>Nice</a:t>
                      </a:r>
                      <a:r>
                        <a:rPr lang="en-US" sz="1400" baseline="0" dirty="0" smtClean="0"/>
                        <a:t> User Interface</a:t>
                      </a:r>
                      <a:endParaRPr lang="en-US" sz="1400" dirty="0"/>
                    </a:p>
                  </a:txBody>
                  <a:tcPr marL="68580" marR="68580" marT="34290" marB="34290"/>
                </a:tc>
                <a:extLst>
                  <a:ext uri="{0D108BD9-81ED-4DB2-BD59-A6C34878D82A}">
                    <a16:rowId xmlns:a16="http://schemas.microsoft.com/office/drawing/2014/main" val="1718484195"/>
                  </a:ext>
                </a:extLst>
              </a:tr>
              <a:tr h="653471">
                <a:tc>
                  <a:txBody>
                    <a:bodyPr/>
                    <a:lstStyle/>
                    <a:p>
                      <a:r>
                        <a:rPr lang="en-GB" sz="1400" dirty="0" smtClean="0"/>
                        <a:t>Huge selection of eateries of various cuisines, types, sizes, etc.</a:t>
                      </a:r>
                      <a:endParaRPr lang="en-US" sz="1400" dirty="0"/>
                    </a:p>
                  </a:txBody>
                  <a:tcPr marL="68580" marR="68580" marT="34290" marB="34290"/>
                </a:tc>
                <a:tc>
                  <a:txBody>
                    <a:bodyPr/>
                    <a:lstStyle/>
                    <a:p>
                      <a:r>
                        <a:rPr lang="en-GB" sz="1400" dirty="0" smtClean="0"/>
                        <a:t>First big brand in the industry &amp; highly recognizable</a:t>
                      </a:r>
                      <a:endParaRPr lang="en-US" sz="1400" dirty="0" smtClean="0"/>
                    </a:p>
                  </a:txBody>
                  <a:tcPr marL="68580" marR="68580" marT="34290" marB="34290"/>
                </a:tc>
                <a:extLst>
                  <a:ext uri="{0D108BD9-81ED-4DB2-BD59-A6C34878D82A}">
                    <a16:rowId xmlns:a16="http://schemas.microsoft.com/office/drawing/2014/main" val="3708328528"/>
                  </a:ext>
                </a:extLst>
              </a:tr>
              <a:tr h="675843">
                <a:tc>
                  <a:txBody>
                    <a:bodyPr/>
                    <a:lstStyle/>
                    <a:p>
                      <a:r>
                        <a:rPr lang="en-GB" sz="1400" dirty="0" smtClean="0"/>
                        <a:t>Successfully entering other business verticals</a:t>
                      </a:r>
                      <a:endParaRPr lang="en-US" sz="1400" dirty="0" smtClean="0"/>
                    </a:p>
                  </a:txBody>
                  <a:tcPr marL="68580" marR="68580" marT="34290" marB="34290"/>
                </a:tc>
                <a:tc>
                  <a:txBody>
                    <a:bodyPr/>
                    <a:lstStyle/>
                    <a:p>
                      <a:r>
                        <a:rPr lang="en-GB" sz="1400" dirty="0" smtClean="0"/>
                        <a:t>Slowing trying to become profitable</a:t>
                      </a:r>
                      <a:endParaRPr lang="en-US" sz="1400" dirty="0" smtClean="0"/>
                    </a:p>
                  </a:txBody>
                  <a:tcPr marL="68580" marR="68580" marT="34290" marB="34290"/>
                </a:tc>
                <a:extLst>
                  <a:ext uri="{0D108BD9-81ED-4DB2-BD59-A6C34878D82A}">
                    <a16:rowId xmlns:a16="http://schemas.microsoft.com/office/drawing/2014/main" val="3905349747"/>
                  </a:ext>
                </a:extLst>
              </a:tr>
            </a:tbl>
          </a:graphicData>
        </a:graphic>
      </p:graphicFrame>
      <p:sp>
        <p:nvSpPr>
          <p:cNvPr id="2" name="TextBox 1"/>
          <p:cNvSpPr txBox="1"/>
          <p:nvPr/>
        </p:nvSpPr>
        <p:spPr>
          <a:xfrm>
            <a:off x="3919409" y="279840"/>
            <a:ext cx="1418978" cy="438582"/>
          </a:xfrm>
          <a:prstGeom prst="rect">
            <a:avLst/>
          </a:prstGeom>
          <a:noFill/>
        </p:spPr>
        <p:txBody>
          <a:bodyPr wrap="none" rtlCol="0">
            <a:spAutoFit/>
          </a:bodyPr>
          <a:lstStyle/>
          <a:p>
            <a:r>
              <a:rPr lang="en-US" sz="2250" dirty="0">
                <a:latin typeface="+mj-lt"/>
              </a:rPr>
              <a:t>Strengths</a:t>
            </a:r>
          </a:p>
        </p:txBody>
      </p:sp>
    </p:spTree>
    <p:extLst>
      <p:ext uri="{BB962C8B-B14F-4D97-AF65-F5344CB8AC3E}">
        <p14:creationId xmlns:p14="http://schemas.microsoft.com/office/powerpoint/2010/main" val="12015548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p:cNvSpPr>
            <a:spLocks noGrp="1"/>
          </p:cNvSpPr>
          <p:nvPr>
            <p:ph type="dt" idx="10"/>
          </p:nvPr>
        </p:nvSpPr>
        <p:spPr/>
        <p:txBody>
          <a:bodyPr/>
          <a:lstStyle/>
          <a:p>
            <a:r>
              <a:rPr lang="en-IN" smtClean="0"/>
              <a:t>29/06/19</a:t>
            </a:r>
            <a:endParaRPr lang="en-IN"/>
          </a:p>
        </p:txBody>
      </p:sp>
      <p:sp>
        <p:nvSpPr>
          <p:cNvPr id="8" name="Slide Number Placeholder 7"/>
          <p:cNvSpPr>
            <a:spLocks noGrp="1"/>
          </p:cNvSpPr>
          <p:nvPr>
            <p:ph type="sldNum" idx="12"/>
          </p:nvPr>
        </p:nvSpPr>
        <p:spPr/>
        <p:txBody>
          <a:bodyPr/>
          <a:lstStyle/>
          <a:p>
            <a:fld id="{00000000-1234-1234-1234-123412341234}" type="slidenum">
              <a:rPr lang="en-US" smtClean="0"/>
              <a:pPr/>
              <a:t>19</a:t>
            </a:fld>
            <a:endParaRPr lang="en-US"/>
          </a:p>
        </p:txBody>
      </p:sp>
      <p:graphicFrame>
        <p:nvGraphicFramePr>
          <p:cNvPr id="9" name="Table 8"/>
          <p:cNvGraphicFramePr>
            <a:graphicFrameLocks noGrp="1"/>
          </p:cNvGraphicFramePr>
          <p:nvPr>
            <p:extLst/>
          </p:nvPr>
        </p:nvGraphicFramePr>
        <p:xfrm>
          <a:off x="217168" y="915127"/>
          <a:ext cx="8778014" cy="2694391"/>
        </p:xfrm>
        <a:graphic>
          <a:graphicData uri="http://schemas.openxmlformats.org/drawingml/2006/table">
            <a:tbl>
              <a:tblPr firstRow="1" bandRow="1">
                <a:tableStyleId>{8A107856-5554-42FB-B03E-39F5DBC370BA}</a:tableStyleId>
              </a:tblPr>
              <a:tblGrid>
                <a:gridCol w="4389007">
                  <a:extLst>
                    <a:ext uri="{9D8B030D-6E8A-4147-A177-3AD203B41FA5}">
                      <a16:colId xmlns:a16="http://schemas.microsoft.com/office/drawing/2014/main" val="4285022769"/>
                    </a:ext>
                  </a:extLst>
                </a:gridCol>
                <a:gridCol w="4389007">
                  <a:extLst>
                    <a:ext uri="{9D8B030D-6E8A-4147-A177-3AD203B41FA5}">
                      <a16:colId xmlns:a16="http://schemas.microsoft.com/office/drawing/2014/main" val="1031407565"/>
                    </a:ext>
                  </a:extLst>
                </a:gridCol>
              </a:tblGrid>
              <a:tr h="636736">
                <a:tc>
                  <a:txBody>
                    <a:bodyPr/>
                    <a:lstStyle/>
                    <a:p>
                      <a:pPr algn="ctr"/>
                      <a:r>
                        <a:rPr lang="en-US" sz="1800" b="1" dirty="0" err="1" smtClean="0"/>
                        <a:t>Swiggy</a:t>
                      </a:r>
                      <a:endParaRPr lang="en-US" sz="1800" b="1" dirty="0"/>
                    </a:p>
                  </a:txBody>
                  <a:tcPr marL="68580" marR="68580" marT="34290" marB="34290"/>
                </a:tc>
                <a:tc>
                  <a:txBody>
                    <a:bodyPr/>
                    <a:lstStyle/>
                    <a:p>
                      <a:pPr algn="ctr"/>
                      <a:r>
                        <a:rPr lang="en-US" sz="1800" b="1" dirty="0" err="1" smtClean="0"/>
                        <a:t>Zomato</a:t>
                      </a:r>
                      <a:endParaRPr lang="en-US" sz="1800" b="1" dirty="0"/>
                    </a:p>
                  </a:txBody>
                  <a:tcPr marL="68580" marR="68580" marT="34290" marB="34290"/>
                </a:tc>
                <a:extLst>
                  <a:ext uri="{0D108BD9-81ED-4DB2-BD59-A6C34878D82A}">
                    <a16:rowId xmlns:a16="http://schemas.microsoft.com/office/drawing/2014/main" val="694925107"/>
                  </a:ext>
                </a:extLst>
              </a:tr>
              <a:tr h="711278">
                <a:tc>
                  <a:txBody>
                    <a:bodyPr/>
                    <a:lstStyle/>
                    <a:p>
                      <a:r>
                        <a:rPr lang="en-US" sz="1400" dirty="0" smtClean="0"/>
                        <a:t>Losses</a:t>
                      </a:r>
                      <a:r>
                        <a:rPr lang="en-US" sz="1400" baseline="0" dirty="0" smtClean="0"/>
                        <a:t> more than revenue</a:t>
                      </a:r>
                      <a:endParaRPr lang="en-US" sz="1400" dirty="0" smtClean="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smtClean="0"/>
                        <a:t>Aiming profitability where a lot of expansion is still required. This might slow down the expansion rate.</a:t>
                      </a:r>
                    </a:p>
                  </a:txBody>
                  <a:tcPr marL="68580" marR="68580" marT="34290" marB="34290"/>
                </a:tc>
                <a:extLst>
                  <a:ext uri="{0D108BD9-81ED-4DB2-BD59-A6C34878D82A}">
                    <a16:rowId xmlns:a16="http://schemas.microsoft.com/office/drawing/2014/main" val="428486505"/>
                  </a:ext>
                </a:extLst>
              </a:tr>
              <a:tr h="692906">
                <a:tc>
                  <a:txBody>
                    <a:bodyPr/>
                    <a:lstStyle/>
                    <a:p>
                      <a:r>
                        <a:rPr lang="en-US" sz="1400" dirty="0" smtClean="0"/>
                        <a:t>Delivers only from the restaurants that are nearer to the customer</a:t>
                      </a:r>
                      <a:endParaRPr lang="en-US" sz="1400" dirty="0"/>
                    </a:p>
                  </a:txBody>
                  <a:tcPr marL="68580" marR="68580" marT="34290" marB="34290"/>
                </a:tc>
                <a:tc>
                  <a:txBody>
                    <a:bodyPr/>
                    <a:lstStyle/>
                    <a:p>
                      <a:r>
                        <a:rPr lang="en-US" sz="1400" dirty="0" smtClean="0"/>
                        <a:t>High</a:t>
                      </a:r>
                      <a:r>
                        <a:rPr lang="en-US" sz="1400" baseline="0" dirty="0" smtClean="0"/>
                        <a:t> Delivery time</a:t>
                      </a:r>
                      <a:endParaRPr lang="en-US" sz="1400" dirty="0"/>
                    </a:p>
                  </a:txBody>
                  <a:tcPr marL="68580" marR="68580" marT="34290" marB="34290"/>
                </a:tc>
                <a:extLst>
                  <a:ext uri="{0D108BD9-81ED-4DB2-BD59-A6C34878D82A}">
                    <a16:rowId xmlns:a16="http://schemas.microsoft.com/office/drawing/2014/main" val="1718484195"/>
                  </a:ext>
                </a:extLst>
              </a:tr>
              <a:tr h="653471">
                <a:tc>
                  <a:txBody>
                    <a:bodyPr/>
                    <a:lstStyle/>
                    <a:p>
                      <a:r>
                        <a:rPr lang="en-US" sz="1400" dirty="0" smtClean="0"/>
                        <a:t>High delivery charges</a:t>
                      </a:r>
                      <a:endParaRPr lang="en-US" sz="1400" dirty="0"/>
                    </a:p>
                  </a:txBody>
                  <a:tcPr marL="68580" marR="68580" marT="34290" marB="34290"/>
                </a:tc>
                <a:tc>
                  <a:txBody>
                    <a:bodyPr/>
                    <a:lstStyle/>
                    <a:p>
                      <a:endParaRPr lang="en-US" sz="1400" dirty="0" smtClean="0"/>
                    </a:p>
                  </a:txBody>
                  <a:tcPr marL="68580" marR="68580" marT="34290" marB="34290"/>
                </a:tc>
                <a:extLst>
                  <a:ext uri="{0D108BD9-81ED-4DB2-BD59-A6C34878D82A}">
                    <a16:rowId xmlns:a16="http://schemas.microsoft.com/office/drawing/2014/main" val="3708328528"/>
                  </a:ext>
                </a:extLst>
              </a:tr>
            </a:tbl>
          </a:graphicData>
        </a:graphic>
      </p:graphicFrame>
      <p:sp>
        <p:nvSpPr>
          <p:cNvPr id="2" name="TextBox 1"/>
          <p:cNvSpPr txBox="1"/>
          <p:nvPr/>
        </p:nvSpPr>
        <p:spPr>
          <a:xfrm>
            <a:off x="3711035" y="298907"/>
            <a:ext cx="1835759" cy="438582"/>
          </a:xfrm>
          <a:prstGeom prst="rect">
            <a:avLst/>
          </a:prstGeom>
          <a:noFill/>
        </p:spPr>
        <p:txBody>
          <a:bodyPr wrap="none" rtlCol="0">
            <a:spAutoFit/>
          </a:bodyPr>
          <a:lstStyle/>
          <a:p>
            <a:r>
              <a:rPr lang="en-US" sz="2250" dirty="0">
                <a:latin typeface="+mj-lt"/>
              </a:rPr>
              <a:t>Weaknesses</a:t>
            </a:r>
          </a:p>
        </p:txBody>
      </p:sp>
    </p:spTree>
    <p:extLst>
      <p:ext uri="{BB962C8B-B14F-4D97-AF65-F5344CB8AC3E}">
        <p14:creationId xmlns:p14="http://schemas.microsoft.com/office/powerpoint/2010/main" val="25945052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35"/>
          <p:cNvSpPr txBox="1">
            <a:spLocks noGrp="1"/>
          </p:cNvSpPr>
          <p:nvPr>
            <p:ph type="title"/>
          </p:nvPr>
        </p:nvSpPr>
        <p:spPr>
          <a:xfrm>
            <a:off x="316674" y="121975"/>
            <a:ext cx="46194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IN"/>
              <a:t>Submission Guidelines</a:t>
            </a:r>
            <a:endParaRPr/>
          </a:p>
        </p:txBody>
      </p:sp>
      <p:sp>
        <p:nvSpPr>
          <p:cNvPr id="623" name="Google Shape;623;p35"/>
          <p:cNvSpPr txBox="1"/>
          <p:nvPr/>
        </p:nvSpPr>
        <p:spPr>
          <a:xfrm>
            <a:off x="134400" y="1301975"/>
            <a:ext cx="8318400" cy="37767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IN" dirty="0"/>
              <a:t>Submit the following parts of the project in this </a:t>
            </a:r>
            <a:r>
              <a:rPr lang="en-IN" b="1" i="1" dirty="0"/>
              <a:t>“Presentation’’</a:t>
            </a:r>
            <a:r>
              <a:rPr lang="en-IN" b="1" dirty="0"/>
              <a:t> </a:t>
            </a:r>
            <a:r>
              <a:rPr lang="en-IN" dirty="0"/>
              <a:t>file</a:t>
            </a:r>
            <a:endParaRPr dirty="0"/>
          </a:p>
          <a:p>
            <a:pPr marL="914400" lvl="1" indent="-317500" algn="l" rtl="0">
              <a:lnSpc>
                <a:spcPct val="115000"/>
              </a:lnSpc>
              <a:spcBef>
                <a:spcPts val="0"/>
              </a:spcBef>
              <a:spcAft>
                <a:spcPts val="0"/>
              </a:spcAft>
              <a:buSzPts val="1400"/>
              <a:buChar char="○"/>
            </a:pPr>
            <a:r>
              <a:rPr lang="en-IN" dirty="0"/>
              <a:t>Part 1 - Understanding the market</a:t>
            </a:r>
            <a:endParaRPr dirty="0"/>
          </a:p>
          <a:p>
            <a:pPr marL="914400" lvl="1" indent="-317500" algn="l" rtl="0">
              <a:lnSpc>
                <a:spcPct val="115000"/>
              </a:lnSpc>
              <a:spcBef>
                <a:spcPts val="0"/>
              </a:spcBef>
              <a:spcAft>
                <a:spcPts val="0"/>
              </a:spcAft>
              <a:buSzPts val="1400"/>
              <a:buChar char="○"/>
            </a:pPr>
            <a:r>
              <a:rPr lang="en-IN" dirty="0"/>
              <a:t>Part 2 - User research </a:t>
            </a:r>
            <a:endParaRPr dirty="0"/>
          </a:p>
          <a:p>
            <a:pPr marL="914400" lvl="1" indent="-317500" algn="l" rtl="0">
              <a:lnSpc>
                <a:spcPct val="115000"/>
              </a:lnSpc>
              <a:spcBef>
                <a:spcPts val="0"/>
              </a:spcBef>
              <a:spcAft>
                <a:spcPts val="0"/>
              </a:spcAft>
              <a:buSzPts val="1400"/>
              <a:buChar char="○"/>
            </a:pPr>
            <a:r>
              <a:rPr lang="en-IN" dirty="0"/>
              <a:t>Part 5 - MVP Creation</a:t>
            </a:r>
            <a:endParaRPr dirty="0"/>
          </a:p>
          <a:p>
            <a:pPr marL="914400" lvl="1" indent="-317500" algn="l" rtl="0">
              <a:lnSpc>
                <a:spcPct val="115000"/>
              </a:lnSpc>
              <a:spcBef>
                <a:spcPts val="0"/>
              </a:spcBef>
              <a:spcAft>
                <a:spcPts val="0"/>
              </a:spcAft>
              <a:buSzPts val="1400"/>
              <a:buChar char="○"/>
            </a:pPr>
            <a:r>
              <a:rPr lang="en-IN" dirty="0"/>
              <a:t>Part 6 - Sketching</a:t>
            </a:r>
            <a:endParaRPr dirty="0"/>
          </a:p>
          <a:p>
            <a:pPr marL="914400" lvl="1" indent="-317500" algn="l" rtl="0">
              <a:lnSpc>
                <a:spcPct val="115000"/>
              </a:lnSpc>
              <a:spcBef>
                <a:spcPts val="0"/>
              </a:spcBef>
              <a:spcAft>
                <a:spcPts val="0"/>
              </a:spcAft>
              <a:buSzPts val="1400"/>
              <a:buChar char="○"/>
            </a:pPr>
            <a:r>
              <a:rPr lang="en-IN" dirty="0"/>
              <a:t>Part 7 - Wireframing &amp; </a:t>
            </a:r>
            <a:r>
              <a:rPr lang="en-IN"/>
              <a:t>Prototyping </a:t>
            </a:r>
            <a:endParaRPr dirty="0"/>
          </a:p>
          <a:p>
            <a:pPr marL="457200" lvl="0" indent="-317500" algn="l" rtl="0">
              <a:lnSpc>
                <a:spcPct val="115000"/>
              </a:lnSpc>
              <a:spcBef>
                <a:spcPts val="0"/>
              </a:spcBef>
              <a:spcAft>
                <a:spcPts val="0"/>
              </a:spcAft>
              <a:buSzPts val="1400"/>
              <a:buChar char="●"/>
            </a:pPr>
            <a:r>
              <a:rPr lang="en-IN" dirty="0"/>
              <a:t>Submit the following part of the project in the template document provided on the platform.</a:t>
            </a:r>
            <a:endParaRPr dirty="0"/>
          </a:p>
          <a:p>
            <a:pPr marL="914400" lvl="1" indent="-317500" algn="l" rtl="0">
              <a:lnSpc>
                <a:spcPct val="115000"/>
              </a:lnSpc>
              <a:spcBef>
                <a:spcPts val="0"/>
              </a:spcBef>
              <a:spcAft>
                <a:spcPts val="0"/>
              </a:spcAft>
              <a:buSzPts val="1400"/>
              <a:buChar char="○"/>
            </a:pPr>
            <a:r>
              <a:rPr lang="en-IN" dirty="0"/>
              <a:t>Part 3 - Business Model Canvas</a:t>
            </a:r>
          </a:p>
          <a:p>
            <a:pPr marL="914400" lvl="1" indent="-317500">
              <a:lnSpc>
                <a:spcPct val="115000"/>
              </a:lnSpc>
              <a:buClr>
                <a:schemeClr val="dk1"/>
              </a:buClr>
              <a:buSzPts val="1400"/>
              <a:buChar char="○"/>
            </a:pPr>
            <a:r>
              <a:rPr lang="en-US" dirty="0">
                <a:solidFill>
                  <a:schemeClr val="dk1"/>
                </a:solidFill>
              </a:rPr>
              <a:t>Part 4 - Product Artifacts</a:t>
            </a:r>
          </a:p>
          <a:p>
            <a:pPr marL="1371600" lvl="2" indent="-317500">
              <a:lnSpc>
                <a:spcPct val="115000"/>
              </a:lnSpc>
              <a:buClr>
                <a:schemeClr val="dk1"/>
              </a:buClr>
              <a:buSzPts val="1400"/>
              <a:buChar char="■"/>
            </a:pPr>
            <a:r>
              <a:rPr lang="en-US" dirty="0">
                <a:solidFill>
                  <a:schemeClr val="dk1"/>
                </a:solidFill>
              </a:rPr>
              <a:t>User Persona</a:t>
            </a:r>
          </a:p>
          <a:p>
            <a:pPr marL="1371600" lvl="2" indent="-317500">
              <a:lnSpc>
                <a:spcPct val="115000"/>
              </a:lnSpc>
              <a:buClr>
                <a:schemeClr val="dk1"/>
              </a:buClr>
              <a:buSzPts val="1400"/>
              <a:buChar char="■"/>
            </a:pPr>
            <a:r>
              <a:rPr lang="en-US" dirty="0">
                <a:solidFill>
                  <a:schemeClr val="dk1"/>
                </a:solidFill>
              </a:rPr>
              <a:t>User Journey Map</a:t>
            </a:r>
            <a:endParaRPr lang="en-US" dirty="0"/>
          </a:p>
          <a:p>
            <a:pPr marL="0" lvl="0" indent="0" algn="l" rtl="0">
              <a:lnSpc>
                <a:spcPct val="115000"/>
              </a:lnSpc>
              <a:spcBef>
                <a:spcPts val="0"/>
              </a:spcBef>
              <a:spcAft>
                <a:spcPts val="0"/>
              </a:spcAft>
              <a:buNone/>
            </a:pPr>
            <a:r>
              <a:rPr lang="en-US" b="1" dirty="0"/>
              <a:t>Note</a:t>
            </a:r>
            <a:r>
              <a:rPr lang="en-US" dirty="0"/>
              <a:t>: Finally you have to add this </a:t>
            </a:r>
            <a:r>
              <a:rPr lang="en-US" b="1" dirty="0"/>
              <a:t>Presentation &amp; other submission documents </a:t>
            </a:r>
            <a:r>
              <a:rPr lang="en-US" dirty="0"/>
              <a:t>in a ZIP folder and upload it in the submission section on the platform. More details in slides to follow</a:t>
            </a:r>
          </a:p>
        </p:txBody>
      </p:sp>
      <p:sp>
        <p:nvSpPr>
          <p:cNvPr id="624" name="Google Shape;624;p35"/>
          <p:cNvSpPr txBox="1"/>
          <p:nvPr/>
        </p:nvSpPr>
        <p:spPr>
          <a:xfrm>
            <a:off x="134400" y="736875"/>
            <a:ext cx="8452800" cy="72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a:t>After completing all the parts of the project, you will have to submit your responses in the following manner.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p:cNvSpPr>
            <a:spLocks noGrp="1"/>
          </p:cNvSpPr>
          <p:nvPr>
            <p:ph type="dt" idx="10"/>
          </p:nvPr>
        </p:nvSpPr>
        <p:spPr/>
        <p:txBody>
          <a:bodyPr/>
          <a:lstStyle/>
          <a:p>
            <a:r>
              <a:rPr lang="en-IN" smtClean="0"/>
              <a:t>29/06/19</a:t>
            </a:r>
            <a:endParaRPr lang="en-IN"/>
          </a:p>
        </p:txBody>
      </p:sp>
      <p:sp>
        <p:nvSpPr>
          <p:cNvPr id="8" name="Slide Number Placeholder 7"/>
          <p:cNvSpPr>
            <a:spLocks noGrp="1"/>
          </p:cNvSpPr>
          <p:nvPr>
            <p:ph type="sldNum" idx="12"/>
          </p:nvPr>
        </p:nvSpPr>
        <p:spPr/>
        <p:txBody>
          <a:bodyPr/>
          <a:lstStyle/>
          <a:p>
            <a:fld id="{00000000-1234-1234-1234-123412341234}" type="slidenum">
              <a:rPr lang="en-US" smtClean="0"/>
              <a:pPr/>
              <a:t>20</a:t>
            </a:fld>
            <a:endParaRPr lang="en-US"/>
          </a:p>
        </p:txBody>
      </p:sp>
      <p:graphicFrame>
        <p:nvGraphicFramePr>
          <p:cNvPr id="9" name="Table 8"/>
          <p:cNvGraphicFramePr>
            <a:graphicFrameLocks noGrp="1"/>
          </p:cNvGraphicFramePr>
          <p:nvPr>
            <p:extLst/>
          </p:nvPr>
        </p:nvGraphicFramePr>
        <p:xfrm>
          <a:off x="217168" y="796050"/>
          <a:ext cx="8778014" cy="4051698"/>
        </p:xfrm>
        <a:graphic>
          <a:graphicData uri="http://schemas.openxmlformats.org/drawingml/2006/table">
            <a:tbl>
              <a:tblPr firstRow="1" bandRow="1">
                <a:tableStyleId>{8A107856-5554-42FB-B03E-39F5DBC370BA}</a:tableStyleId>
              </a:tblPr>
              <a:tblGrid>
                <a:gridCol w="4389007">
                  <a:extLst>
                    <a:ext uri="{9D8B030D-6E8A-4147-A177-3AD203B41FA5}">
                      <a16:colId xmlns:a16="http://schemas.microsoft.com/office/drawing/2014/main" val="4285022769"/>
                    </a:ext>
                  </a:extLst>
                </a:gridCol>
                <a:gridCol w="4389007">
                  <a:extLst>
                    <a:ext uri="{9D8B030D-6E8A-4147-A177-3AD203B41FA5}">
                      <a16:colId xmlns:a16="http://schemas.microsoft.com/office/drawing/2014/main" val="1031407565"/>
                    </a:ext>
                  </a:extLst>
                </a:gridCol>
              </a:tblGrid>
              <a:tr h="449820">
                <a:tc>
                  <a:txBody>
                    <a:bodyPr/>
                    <a:lstStyle/>
                    <a:p>
                      <a:pPr algn="ctr"/>
                      <a:r>
                        <a:rPr lang="en-US" sz="1800" b="1" dirty="0" err="1" smtClean="0"/>
                        <a:t>Swiggy</a:t>
                      </a:r>
                      <a:endParaRPr lang="en-US" sz="1800" b="1" dirty="0"/>
                    </a:p>
                  </a:txBody>
                  <a:tcPr marL="68580" marR="68580" marT="34290" marB="34290"/>
                </a:tc>
                <a:tc>
                  <a:txBody>
                    <a:bodyPr/>
                    <a:lstStyle/>
                    <a:p>
                      <a:pPr algn="ctr"/>
                      <a:r>
                        <a:rPr lang="en-US" sz="1800" b="1" dirty="0" err="1" smtClean="0"/>
                        <a:t>Zomato</a:t>
                      </a:r>
                      <a:endParaRPr lang="en-US" sz="1800" b="1" dirty="0"/>
                    </a:p>
                  </a:txBody>
                  <a:tcPr marL="68580" marR="68580" marT="34290" marB="34290"/>
                </a:tc>
                <a:extLst>
                  <a:ext uri="{0D108BD9-81ED-4DB2-BD59-A6C34878D82A}">
                    <a16:rowId xmlns:a16="http://schemas.microsoft.com/office/drawing/2014/main" val="694925107"/>
                  </a:ext>
                </a:extLst>
              </a:tr>
              <a:tr h="812958">
                <a:tc>
                  <a:txBody>
                    <a:bodyPr/>
                    <a:lstStyle/>
                    <a:p>
                      <a:r>
                        <a:rPr lang="en-US" sz="1400" dirty="0" smtClean="0"/>
                        <a:t>Non-delivery</a:t>
                      </a:r>
                      <a:r>
                        <a:rPr lang="en-US" sz="1400" baseline="0" dirty="0" smtClean="0"/>
                        <a:t> of the order even after payment - </a:t>
                      </a:r>
                      <a:r>
                        <a:rPr lang="en-US" sz="1400" dirty="0" smtClean="0"/>
                        <a:t>Technology/Operations Issue</a:t>
                      </a:r>
                    </a:p>
                  </a:txBody>
                  <a:tcPr marL="68580" marR="68580" marT="34290" marB="34290"/>
                </a:tc>
                <a:tc>
                  <a:txBody>
                    <a:bodyPr/>
                    <a:lstStyle/>
                    <a:p>
                      <a:r>
                        <a:rPr lang="en-US" sz="1400" dirty="0" smtClean="0"/>
                        <a:t>Delivery persons are not well trained </a:t>
                      </a:r>
                      <a:r>
                        <a:rPr lang="mr-IN" sz="1400" dirty="0" smtClean="0"/>
                        <a:t>–</a:t>
                      </a:r>
                      <a:r>
                        <a:rPr lang="en-US" sz="1400" dirty="0" smtClean="0"/>
                        <a:t> Business &amp; Operations issue</a:t>
                      </a:r>
                    </a:p>
                  </a:txBody>
                  <a:tcPr marL="68580" marR="68580" marT="34290" marB="34290"/>
                </a:tc>
                <a:extLst>
                  <a:ext uri="{0D108BD9-81ED-4DB2-BD59-A6C34878D82A}">
                    <a16:rowId xmlns:a16="http://schemas.microsoft.com/office/drawing/2014/main" val="428486505"/>
                  </a:ext>
                </a:extLst>
              </a:tr>
              <a:tr h="640080">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smtClean="0"/>
                        <a:t>No cash back even after applying the promo codes </a:t>
                      </a:r>
                      <a:r>
                        <a:rPr lang="mr-IN" sz="1400" dirty="0" smtClean="0"/>
                        <a:t>–</a:t>
                      </a:r>
                      <a:r>
                        <a:rPr lang="en-US" sz="1400" dirty="0" smtClean="0"/>
                        <a:t> Technical error</a:t>
                      </a:r>
                    </a:p>
                    <a:p>
                      <a:endParaRPr lang="en-US" sz="1100" dirty="0"/>
                    </a:p>
                  </a:txBody>
                  <a:tcPr marL="68580" marR="68580" marT="34290" marB="34290"/>
                </a:tc>
                <a:tc>
                  <a:txBody>
                    <a:bodyPr/>
                    <a:lstStyle/>
                    <a:p>
                      <a:r>
                        <a:rPr lang="en-US" sz="1400" dirty="0" smtClean="0"/>
                        <a:t>Too many ads </a:t>
                      </a:r>
                      <a:r>
                        <a:rPr lang="mr-IN" sz="1400" dirty="0" smtClean="0"/>
                        <a:t>–</a:t>
                      </a:r>
                      <a:r>
                        <a:rPr lang="en-US" sz="1400" dirty="0" smtClean="0"/>
                        <a:t> User Experience issue</a:t>
                      </a:r>
                      <a:endParaRPr lang="en-US" sz="1400" dirty="0"/>
                    </a:p>
                  </a:txBody>
                  <a:tcPr marL="68580" marR="68580" marT="34290" marB="34290"/>
                </a:tc>
                <a:extLst>
                  <a:ext uri="{0D108BD9-81ED-4DB2-BD59-A6C34878D82A}">
                    <a16:rowId xmlns:a16="http://schemas.microsoft.com/office/drawing/2014/main" val="1718484195"/>
                  </a:ext>
                </a:extLst>
              </a:tr>
              <a:tr h="685800">
                <a:tc>
                  <a:txBody>
                    <a:bodyPr/>
                    <a:lstStyle/>
                    <a:p>
                      <a:r>
                        <a:rPr lang="en-US" sz="1400" dirty="0" smtClean="0"/>
                        <a:t>Either overcharging the food items or the quantity is substantially less than what it should be </a:t>
                      </a:r>
                      <a:r>
                        <a:rPr lang="mr-IN" sz="1400" dirty="0" smtClean="0"/>
                        <a:t>–</a:t>
                      </a:r>
                      <a:r>
                        <a:rPr lang="en-US" sz="1400" dirty="0" smtClean="0"/>
                        <a:t> Business Issue</a:t>
                      </a:r>
                      <a:endParaRPr lang="en-US" sz="1400" dirty="0"/>
                    </a:p>
                  </a:txBody>
                  <a:tcPr marL="68580" marR="68580" marT="34290" marB="34290"/>
                </a:tc>
                <a:tc>
                  <a:txBody>
                    <a:bodyPr/>
                    <a:lstStyle/>
                    <a:p>
                      <a:r>
                        <a:rPr lang="en-US" sz="1400" dirty="0" smtClean="0"/>
                        <a:t>Orders are not delivered even after paying money </a:t>
                      </a:r>
                      <a:r>
                        <a:rPr lang="mr-IN" sz="1400" dirty="0" smtClean="0"/>
                        <a:t>–</a:t>
                      </a:r>
                      <a:r>
                        <a:rPr lang="en-US" sz="1400" dirty="0" smtClean="0"/>
                        <a:t> Technology or Operations issue</a:t>
                      </a:r>
                    </a:p>
                  </a:txBody>
                  <a:tcPr marL="68580" marR="68580" marT="34290" marB="34290"/>
                </a:tc>
                <a:extLst>
                  <a:ext uri="{0D108BD9-81ED-4DB2-BD59-A6C34878D82A}">
                    <a16:rowId xmlns:a16="http://schemas.microsoft.com/office/drawing/2014/main" val="3708328528"/>
                  </a:ext>
                </a:extLst>
              </a:tr>
              <a:tr h="547354">
                <a:tc>
                  <a:txBody>
                    <a:bodyPr/>
                    <a:lstStyle/>
                    <a:p>
                      <a:r>
                        <a:rPr lang="en-US" sz="1400" dirty="0" smtClean="0"/>
                        <a:t>Very late delivery of the orders </a:t>
                      </a:r>
                      <a:r>
                        <a:rPr lang="mr-IN" sz="1400" dirty="0" smtClean="0"/>
                        <a:t>–</a:t>
                      </a:r>
                      <a:r>
                        <a:rPr lang="en-US" sz="1400" dirty="0" smtClean="0"/>
                        <a:t> Operations issue</a:t>
                      </a:r>
                    </a:p>
                  </a:txBody>
                  <a:tcPr marL="68580" marR="68580" marT="34290" marB="34290"/>
                </a:tc>
                <a:tc>
                  <a:txBody>
                    <a:bodyPr/>
                    <a:lstStyle/>
                    <a:p>
                      <a:r>
                        <a:rPr lang="en-US" sz="1400" dirty="0" smtClean="0"/>
                        <a:t>COD order didn’t delivered or stopped without informing </a:t>
                      </a:r>
                      <a:r>
                        <a:rPr lang="mr-IN" sz="1400" dirty="0" smtClean="0"/>
                        <a:t>–</a:t>
                      </a:r>
                      <a:r>
                        <a:rPr lang="en-US" sz="1400" dirty="0" smtClean="0"/>
                        <a:t> Business or Technology or Operations issue</a:t>
                      </a:r>
                    </a:p>
                  </a:txBody>
                  <a:tcPr marL="68580" marR="68580" marT="34290" marB="34290"/>
                </a:tc>
                <a:extLst>
                  <a:ext uri="{0D108BD9-81ED-4DB2-BD59-A6C34878D82A}">
                    <a16:rowId xmlns:a16="http://schemas.microsoft.com/office/drawing/2014/main" val="3905349747"/>
                  </a:ext>
                </a:extLst>
              </a:tr>
              <a:tr h="685800">
                <a:tc>
                  <a:txBody>
                    <a:bodyPr/>
                    <a:lstStyle/>
                    <a:p>
                      <a:r>
                        <a:rPr lang="en-US" sz="1400" dirty="0" smtClean="0"/>
                        <a:t>Ratings does not justify the quality of the food served by the restaurants </a:t>
                      </a:r>
                      <a:r>
                        <a:rPr lang="mr-IN" sz="1400" dirty="0" smtClean="0"/>
                        <a:t>–</a:t>
                      </a:r>
                      <a:r>
                        <a:rPr lang="en-US" sz="1400" dirty="0" smtClean="0"/>
                        <a:t> Business issue</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smtClean="0"/>
                        <a:t>Restaurant ratings are given from customer’s account which they have not done </a:t>
                      </a:r>
                      <a:r>
                        <a:rPr lang="mr-IN" sz="1400" dirty="0" smtClean="0"/>
                        <a:t>–</a:t>
                      </a:r>
                      <a:r>
                        <a:rPr lang="en-US" sz="1400" dirty="0" smtClean="0"/>
                        <a:t> Business issue</a:t>
                      </a:r>
                    </a:p>
                    <a:p>
                      <a:pPr marL="0" indent="0">
                        <a:buNone/>
                      </a:pPr>
                      <a:endParaRPr lang="en-US" sz="1400" dirty="0"/>
                    </a:p>
                  </a:txBody>
                  <a:tcPr marL="68580" marR="68580" marT="34290" marB="34290"/>
                </a:tc>
                <a:extLst>
                  <a:ext uri="{0D108BD9-81ED-4DB2-BD59-A6C34878D82A}">
                    <a16:rowId xmlns:a16="http://schemas.microsoft.com/office/drawing/2014/main" val="2512473571"/>
                  </a:ext>
                </a:extLst>
              </a:tr>
            </a:tbl>
          </a:graphicData>
        </a:graphic>
      </p:graphicFrame>
      <p:sp>
        <p:nvSpPr>
          <p:cNvPr id="2" name="TextBox 1"/>
          <p:cNvSpPr txBox="1"/>
          <p:nvPr/>
        </p:nvSpPr>
        <p:spPr>
          <a:xfrm>
            <a:off x="171961" y="264617"/>
            <a:ext cx="2973891" cy="438582"/>
          </a:xfrm>
          <a:prstGeom prst="rect">
            <a:avLst/>
          </a:prstGeom>
          <a:noFill/>
        </p:spPr>
        <p:txBody>
          <a:bodyPr wrap="none" rtlCol="0">
            <a:spAutoFit/>
          </a:bodyPr>
          <a:lstStyle/>
          <a:p>
            <a:r>
              <a:rPr lang="en-US" sz="2250" dirty="0">
                <a:latin typeface="+mj-lt"/>
              </a:rPr>
              <a:t>Customer Pain Points</a:t>
            </a:r>
          </a:p>
        </p:txBody>
      </p:sp>
    </p:spTree>
    <p:extLst>
      <p:ext uri="{BB962C8B-B14F-4D97-AF65-F5344CB8AC3E}">
        <p14:creationId xmlns:p14="http://schemas.microsoft.com/office/powerpoint/2010/main" val="22439361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3000" y="1990845"/>
            <a:ext cx="6858000" cy="1161812"/>
          </a:xfrm>
        </p:spPr>
        <p:txBody>
          <a:bodyPr/>
          <a:lstStyle/>
          <a:p>
            <a:r>
              <a:rPr lang="en-US" sz="2700" dirty="0"/>
              <a:t>Product Details and Performance</a:t>
            </a:r>
          </a:p>
        </p:txBody>
      </p:sp>
      <p:sp>
        <p:nvSpPr>
          <p:cNvPr id="4" name="Date Placeholder 3"/>
          <p:cNvSpPr>
            <a:spLocks noGrp="1"/>
          </p:cNvSpPr>
          <p:nvPr>
            <p:ph type="dt" sz="half" idx="10"/>
          </p:nvPr>
        </p:nvSpPr>
        <p:spPr/>
        <p:txBody>
          <a:bodyPr/>
          <a:lstStyle/>
          <a:p>
            <a:r>
              <a:rPr lang="en-IN" smtClean="0"/>
              <a:t>29/06/19</a:t>
            </a:r>
            <a:endParaRPr lang="en-IN" dirty="0"/>
          </a:p>
        </p:txBody>
      </p:sp>
      <p:sp>
        <p:nvSpPr>
          <p:cNvPr id="5" name="Slide Number Placeholder 4"/>
          <p:cNvSpPr>
            <a:spLocks noGrp="1"/>
          </p:cNvSpPr>
          <p:nvPr>
            <p:ph type="sldNum" sz="quarter" idx="12"/>
          </p:nvPr>
        </p:nvSpPr>
        <p:spPr/>
        <p:txBody>
          <a:bodyPr/>
          <a:lstStyle/>
          <a:p>
            <a:fld id="{273EEA2F-D825-49D3-9C25-497F06EFD3F7}" type="slidenum">
              <a:rPr lang="en-IN" smtClean="0"/>
              <a:pPr/>
              <a:t>21</a:t>
            </a:fld>
            <a:endParaRPr lang="en-IN" dirty="0"/>
          </a:p>
        </p:txBody>
      </p:sp>
    </p:spTree>
    <p:extLst>
      <p:ext uri="{BB962C8B-B14F-4D97-AF65-F5344CB8AC3E}">
        <p14:creationId xmlns:p14="http://schemas.microsoft.com/office/powerpoint/2010/main" val="39247426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p:cNvSpPr>
            <a:spLocks noGrp="1"/>
          </p:cNvSpPr>
          <p:nvPr>
            <p:ph type="dt" idx="10"/>
          </p:nvPr>
        </p:nvSpPr>
        <p:spPr/>
        <p:txBody>
          <a:bodyPr/>
          <a:lstStyle/>
          <a:p>
            <a:r>
              <a:rPr lang="en-IN" smtClean="0"/>
              <a:t>29/06/19</a:t>
            </a:r>
            <a:endParaRPr lang="en-IN"/>
          </a:p>
        </p:txBody>
      </p:sp>
      <p:sp>
        <p:nvSpPr>
          <p:cNvPr id="8" name="Slide Number Placeholder 7"/>
          <p:cNvSpPr>
            <a:spLocks noGrp="1"/>
          </p:cNvSpPr>
          <p:nvPr>
            <p:ph type="sldNum" idx="12"/>
          </p:nvPr>
        </p:nvSpPr>
        <p:spPr/>
        <p:txBody>
          <a:bodyPr/>
          <a:lstStyle/>
          <a:p>
            <a:fld id="{00000000-1234-1234-1234-123412341234}" type="slidenum">
              <a:rPr lang="en-US" smtClean="0"/>
              <a:pPr/>
              <a:t>22</a:t>
            </a:fld>
            <a:endParaRPr lang="en-US"/>
          </a:p>
        </p:txBody>
      </p:sp>
      <p:graphicFrame>
        <p:nvGraphicFramePr>
          <p:cNvPr id="9" name="Table 8"/>
          <p:cNvGraphicFramePr>
            <a:graphicFrameLocks noGrp="1"/>
          </p:cNvGraphicFramePr>
          <p:nvPr>
            <p:extLst/>
          </p:nvPr>
        </p:nvGraphicFramePr>
        <p:xfrm>
          <a:off x="217170" y="378143"/>
          <a:ext cx="8641080" cy="4526280"/>
        </p:xfrm>
        <a:graphic>
          <a:graphicData uri="http://schemas.openxmlformats.org/drawingml/2006/table">
            <a:tbl>
              <a:tblPr firstRow="1" bandRow="1">
                <a:tableStyleId>{8A107856-5554-42FB-B03E-39F5DBC370BA}</a:tableStyleId>
              </a:tblPr>
              <a:tblGrid>
                <a:gridCol w="2880360">
                  <a:extLst>
                    <a:ext uri="{9D8B030D-6E8A-4147-A177-3AD203B41FA5}">
                      <a16:colId xmlns:a16="http://schemas.microsoft.com/office/drawing/2014/main" val="3871750506"/>
                    </a:ext>
                  </a:extLst>
                </a:gridCol>
                <a:gridCol w="2880360">
                  <a:extLst>
                    <a:ext uri="{9D8B030D-6E8A-4147-A177-3AD203B41FA5}">
                      <a16:colId xmlns:a16="http://schemas.microsoft.com/office/drawing/2014/main" val="4285022769"/>
                    </a:ext>
                  </a:extLst>
                </a:gridCol>
                <a:gridCol w="2880360">
                  <a:extLst>
                    <a:ext uri="{9D8B030D-6E8A-4147-A177-3AD203B41FA5}">
                      <a16:colId xmlns:a16="http://schemas.microsoft.com/office/drawing/2014/main" val="1031407565"/>
                    </a:ext>
                  </a:extLst>
                </a:gridCol>
              </a:tblGrid>
              <a:tr h="342900">
                <a:tc>
                  <a:txBody>
                    <a:bodyPr/>
                    <a:lstStyle/>
                    <a:p>
                      <a:pPr algn="ctr"/>
                      <a:endParaRPr lang="en-US" sz="1800" b="1" dirty="0"/>
                    </a:p>
                  </a:txBody>
                  <a:tcPr marL="68580" marR="68580" marT="34290" marB="34290"/>
                </a:tc>
                <a:tc>
                  <a:txBody>
                    <a:bodyPr/>
                    <a:lstStyle/>
                    <a:p>
                      <a:pPr algn="ctr"/>
                      <a:r>
                        <a:rPr lang="en-US" sz="1800" b="1" dirty="0" err="1" smtClean="0"/>
                        <a:t>Swiggy</a:t>
                      </a:r>
                      <a:endParaRPr lang="en-US" sz="1800" b="1" dirty="0"/>
                    </a:p>
                  </a:txBody>
                  <a:tcPr marL="68580" marR="68580" marT="34290" marB="34290"/>
                </a:tc>
                <a:tc>
                  <a:txBody>
                    <a:bodyPr/>
                    <a:lstStyle/>
                    <a:p>
                      <a:pPr algn="ctr"/>
                      <a:r>
                        <a:rPr lang="en-US" sz="1800" b="1" dirty="0" err="1" smtClean="0"/>
                        <a:t>Zomato</a:t>
                      </a:r>
                      <a:endParaRPr lang="en-US" sz="1800" b="1" dirty="0"/>
                    </a:p>
                  </a:txBody>
                  <a:tcPr marL="68580" marR="68580" marT="34290" marB="34290"/>
                </a:tc>
                <a:extLst>
                  <a:ext uri="{0D108BD9-81ED-4DB2-BD59-A6C34878D82A}">
                    <a16:rowId xmlns:a16="http://schemas.microsoft.com/office/drawing/2014/main" val="694925107"/>
                  </a:ext>
                </a:extLst>
              </a:tr>
              <a:tr h="480060">
                <a:tc>
                  <a:txBody>
                    <a:bodyPr/>
                    <a:lstStyle/>
                    <a:p>
                      <a:r>
                        <a:rPr lang="en-US" sz="1400" dirty="0" smtClean="0"/>
                        <a:t>Total Downloads</a:t>
                      </a:r>
                      <a:endParaRPr 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smtClean="0"/>
                        <a:t>IOS: 20,00,000+</a:t>
                      </a:r>
                    </a:p>
                    <a:p>
                      <a:r>
                        <a:rPr lang="en-US" sz="1400" dirty="0" smtClean="0"/>
                        <a:t>Android:</a:t>
                      </a:r>
                      <a:r>
                        <a:rPr lang="en-US" sz="1400" baseline="0" dirty="0" smtClean="0"/>
                        <a:t> </a:t>
                      </a:r>
                      <a:r>
                        <a:rPr lang="en-US" sz="1400" b="0" i="0" u="none" strike="noStrike" cap="none" baseline="0" dirty="0" smtClean="0">
                          <a:solidFill>
                            <a:schemeClr val="dk1"/>
                          </a:solidFill>
                          <a:latin typeface="+mn-lt"/>
                          <a:ea typeface="+mn-ea"/>
                          <a:cs typeface="+mn-cs"/>
                          <a:sym typeface="Arial"/>
                        </a:rPr>
                        <a:t>50,000,000+</a:t>
                      </a:r>
                      <a:endParaRPr lang="en-US" sz="1400" b="0" i="0" u="none" strike="noStrike" cap="none" baseline="0" dirty="0">
                        <a:solidFill>
                          <a:schemeClr val="dk1"/>
                        </a:solidFill>
                        <a:latin typeface="+mn-lt"/>
                        <a:ea typeface="+mn-ea"/>
                        <a:cs typeface="+mn-cs"/>
                        <a:sym typeface="Arial"/>
                      </a:endParaRPr>
                    </a:p>
                  </a:txBody>
                  <a:tcPr marL="68580" marR="68580" marT="34290" marB="34290"/>
                </a:tc>
                <a:tc>
                  <a:txBody>
                    <a:bodyPr/>
                    <a:lstStyle/>
                    <a:p>
                      <a:r>
                        <a:rPr lang="en-US" sz="1400" dirty="0" smtClean="0"/>
                        <a:t>IOS: 20,00,000+</a:t>
                      </a:r>
                      <a:endParaRPr lang="en-US" sz="1400" b="0" i="0" u="none" strike="noStrike" cap="none" baseline="0" dirty="0" smtClean="0">
                        <a:solidFill>
                          <a:schemeClr val="dk1"/>
                        </a:solidFill>
                        <a:latin typeface="+mn-lt"/>
                        <a:ea typeface="+mn-ea"/>
                        <a:cs typeface="+mn-cs"/>
                        <a:sym typeface="Arial"/>
                      </a:endParaRPr>
                    </a:p>
                    <a:p>
                      <a:r>
                        <a:rPr lang="en-US" sz="1400" b="0" i="0" u="none" strike="noStrike" cap="none" baseline="0" dirty="0" smtClean="0">
                          <a:solidFill>
                            <a:schemeClr val="dk1"/>
                          </a:solidFill>
                          <a:latin typeface="+mn-lt"/>
                          <a:ea typeface="+mn-ea"/>
                          <a:cs typeface="+mn-cs"/>
                          <a:sym typeface="Arial"/>
                        </a:rPr>
                        <a:t>Android: 100,000,000+</a:t>
                      </a:r>
                    </a:p>
                  </a:txBody>
                  <a:tcPr marL="68580" marR="68580" marT="34290" marB="34290"/>
                </a:tc>
                <a:extLst>
                  <a:ext uri="{0D108BD9-81ED-4DB2-BD59-A6C34878D82A}">
                    <a16:rowId xmlns:a16="http://schemas.microsoft.com/office/drawing/2014/main" val="428486505"/>
                  </a:ext>
                </a:extLst>
              </a:tr>
              <a:tr h="480060">
                <a:tc>
                  <a:txBody>
                    <a:bodyPr/>
                    <a:lstStyle/>
                    <a:p>
                      <a:r>
                        <a:rPr lang="en-US" sz="1400" dirty="0" smtClean="0"/>
                        <a:t>Rating</a:t>
                      </a:r>
                      <a:endParaRPr lang="en-US" sz="1400" dirty="0"/>
                    </a:p>
                  </a:txBody>
                  <a:tcPr marL="68580" marR="68580" marT="34290" marB="34290"/>
                </a:tc>
                <a:tc>
                  <a:txBody>
                    <a:bodyPr/>
                    <a:lstStyle/>
                    <a:p>
                      <a:r>
                        <a:rPr lang="en-US" sz="1400" dirty="0" smtClean="0"/>
                        <a:t>IOS:4.3</a:t>
                      </a:r>
                    </a:p>
                    <a:p>
                      <a:r>
                        <a:rPr lang="en-US" sz="1400" dirty="0" smtClean="0"/>
                        <a:t>Android:</a:t>
                      </a:r>
                      <a:r>
                        <a:rPr lang="en-US" sz="1400" baseline="0" dirty="0" smtClean="0"/>
                        <a:t> 4.1</a:t>
                      </a:r>
                      <a:endParaRPr lang="en-US" sz="1400" dirty="0"/>
                    </a:p>
                  </a:txBody>
                  <a:tcPr marL="68580" marR="68580" marT="34290" marB="34290"/>
                </a:tc>
                <a:tc>
                  <a:txBody>
                    <a:bodyPr/>
                    <a:lstStyle/>
                    <a:p>
                      <a:r>
                        <a:rPr lang="en-US" sz="1400" dirty="0" smtClean="0"/>
                        <a:t>IOS: 4.6</a:t>
                      </a:r>
                    </a:p>
                    <a:p>
                      <a:r>
                        <a:rPr lang="en-US" sz="1400" dirty="0" smtClean="0"/>
                        <a:t>Android:</a:t>
                      </a:r>
                      <a:r>
                        <a:rPr lang="en-US" sz="1400" baseline="0" dirty="0" smtClean="0"/>
                        <a:t> 4.1</a:t>
                      </a:r>
                      <a:endParaRPr lang="en-US" sz="1400" dirty="0"/>
                    </a:p>
                  </a:txBody>
                  <a:tcPr marL="68580" marR="68580" marT="34290" marB="34290"/>
                </a:tc>
                <a:extLst>
                  <a:ext uri="{0D108BD9-81ED-4DB2-BD59-A6C34878D82A}">
                    <a16:rowId xmlns:a16="http://schemas.microsoft.com/office/drawing/2014/main" val="1718484195"/>
                  </a:ext>
                </a:extLst>
              </a:tr>
              <a:tr h="685800">
                <a:tc>
                  <a:txBody>
                    <a:bodyPr/>
                    <a:lstStyle/>
                    <a:p>
                      <a:r>
                        <a:rPr lang="en-US" sz="1400" dirty="0" smtClean="0"/>
                        <a:t> Website</a:t>
                      </a:r>
                      <a:endParaRPr lang="en-US" sz="1400" dirty="0"/>
                    </a:p>
                  </a:txBody>
                  <a:tcPr marL="68580" marR="68580" marT="34290" marB="34290"/>
                </a:tc>
                <a:tc>
                  <a:txBody>
                    <a:bodyPr/>
                    <a:lstStyle/>
                    <a:p>
                      <a:r>
                        <a:rPr lang="en-US" sz="1400" dirty="0" smtClean="0"/>
                        <a:t>Total </a:t>
                      </a:r>
                      <a:r>
                        <a:rPr lang="en-US" sz="1400" b="0" i="0" u="none" strike="noStrike" cap="none" baseline="0" dirty="0" smtClean="0">
                          <a:solidFill>
                            <a:schemeClr val="dk1"/>
                          </a:solidFill>
                          <a:latin typeface="+mn-lt"/>
                          <a:ea typeface="+mn-ea"/>
                          <a:cs typeface="+mn-cs"/>
                          <a:sym typeface="Arial"/>
                        </a:rPr>
                        <a:t>Visit: 8,040,565</a:t>
                      </a:r>
                    </a:p>
                    <a:p>
                      <a:r>
                        <a:rPr lang="en-US" sz="1400" dirty="0" smtClean="0"/>
                        <a:t>Avg.</a:t>
                      </a:r>
                      <a:r>
                        <a:rPr lang="en-US" sz="1400" baseline="0" dirty="0" smtClean="0"/>
                        <a:t> Visit Duration: 00:21:59</a:t>
                      </a:r>
                    </a:p>
                    <a:p>
                      <a:r>
                        <a:rPr lang="en-US" sz="1400" baseline="0" dirty="0" smtClean="0"/>
                        <a:t>Pages per visit:</a:t>
                      </a:r>
                      <a:r>
                        <a:rPr lang="en-US" sz="1100" b="0" i="0" u="none" strike="noStrike" cap="none" dirty="0" smtClean="0">
                          <a:solidFill>
                            <a:schemeClr val="dk1"/>
                          </a:solidFill>
                          <a:effectLst/>
                          <a:latin typeface="+mn-lt"/>
                          <a:ea typeface="+mn-ea"/>
                          <a:cs typeface="+mn-cs"/>
                          <a:sym typeface="Arial"/>
                        </a:rPr>
                        <a:t>9.17</a:t>
                      </a:r>
                      <a:endParaRPr lang="en-US" sz="1400" dirty="0"/>
                    </a:p>
                  </a:txBody>
                  <a:tcPr marL="68580" marR="68580" marT="34290" marB="34290"/>
                </a:tc>
                <a:tc>
                  <a:txBody>
                    <a:bodyPr/>
                    <a:lstStyle/>
                    <a:p>
                      <a:pPr marR="0" algn="l" rtl="0">
                        <a:lnSpc>
                          <a:spcPct val="100000"/>
                        </a:lnSpc>
                        <a:spcBef>
                          <a:spcPts val="0"/>
                        </a:spcBef>
                        <a:spcAft>
                          <a:spcPts val="0"/>
                        </a:spcAft>
                        <a:buClr>
                          <a:srgbClr val="000000"/>
                        </a:buClr>
                        <a:buFont typeface="Arial"/>
                      </a:pPr>
                      <a:r>
                        <a:rPr lang="en-US" sz="1400" dirty="0" smtClean="0"/>
                        <a:t>Total Visit: </a:t>
                      </a:r>
                      <a:r>
                        <a:rPr lang="en-US" sz="1400" b="0" i="0" u="none" strike="noStrike" cap="none" baseline="0" dirty="0" smtClean="0">
                          <a:solidFill>
                            <a:schemeClr val="dk1"/>
                          </a:solidFill>
                          <a:latin typeface="+mn-lt"/>
                          <a:ea typeface="+mn-ea"/>
                          <a:cs typeface="+mn-cs"/>
                          <a:sym typeface="Arial"/>
                        </a:rPr>
                        <a:t>37,982,464</a:t>
                      </a:r>
                    </a:p>
                    <a:p>
                      <a:pPr marR="0" algn="l" rtl="0">
                        <a:lnSpc>
                          <a:spcPct val="100000"/>
                        </a:lnSpc>
                        <a:spcBef>
                          <a:spcPts val="0"/>
                        </a:spcBef>
                        <a:spcAft>
                          <a:spcPts val="0"/>
                        </a:spcAft>
                        <a:buClr>
                          <a:srgbClr val="000000"/>
                        </a:buClr>
                        <a:buFont typeface="Arial"/>
                      </a:pPr>
                      <a:r>
                        <a:rPr lang="en-US" sz="1400" b="0" i="0" u="none" strike="noStrike" cap="none" baseline="0" dirty="0" smtClean="0">
                          <a:solidFill>
                            <a:schemeClr val="dk1"/>
                          </a:solidFill>
                          <a:latin typeface="+mn-lt"/>
                          <a:ea typeface="+mn-ea"/>
                          <a:cs typeface="+mn-cs"/>
                          <a:sym typeface="Arial"/>
                        </a:rPr>
                        <a:t>Avg. Visit Duration: 00:16:33</a:t>
                      </a:r>
                    </a:p>
                    <a:p>
                      <a:pPr marR="0" algn="l" rtl="0">
                        <a:lnSpc>
                          <a:spcPct val="100000"/>
                        </a:lnSpc>
                        <a:spcBef>
                          <a:spcPts val="0"/>
                        </a:spcBef>
                        <a:spcAft>
                          <a:spcPts val="0"/>
                        </a:spcAft>
                        <a:buClr>
                          <a:srgbClr val="000000"/>
                        </a:buClr>
                        <a:buFont typeface="Arial"/>
                      </a:pPr>
                      <a:r>
                        <a:rPr lang="en-US" sz="1400" b="0" i="0" u="none" strike="noStrike" cap="none" baseline="0" dirty="0" smtClean="0">
                          <a:solidFill>
                            <a:schemeClr val="dk1"/>
                          </a:solidFill>
                          <a:latin typeface="+mn-lt"/>
                          <a:ea typeface="+mn-ea"/>
                          <a:cs typeface="+mn-cs"/>
                          <a:sym typeface="Arial"/>
                        </a:rPr>
                        <a:t>Pages per visit: 4.75</a:t>
                      </a:r>
                      <a:endParaRPr lang="en-US" sz="1400" b="0" i="0" u="none" strike="noStrike" cap="none" baseline="0" dirty="0">
                        <a:solidFill>
                          <a:schemeClr val="dk1"/>
                        </a:solidFill>
                        <a:latin typeface="+mn-lt"/>
                        <a:ea typeface="+mn-ea"/>
                        <a:cs typeface="+mn-cs"/>
                        <a:sym typeface="Arial"/>
                      </a:endParaRPr>
                    </a:p>
                  </a:txBody>
                  <a:tcPr marL="68580" marR="68580" marT="34290" marB="34290"/>
                </a:tc>
                <a:extLst>
                  <a:ext uri="{0D108BD9-81ED-4DB2-BD59-A6C34878D82A}">
                    <a16:rowId xmlns:a16="http://schemas.microsoft.com/office/drawing/2014/main" val="3708328528"/>
                  </a:ext>
                </a:extLst>
              </a:tr>
              <a:tr h="891540">
                <a:tc>
                  <a:txBody>
                    <a:bodyPr/>
                    <a:lstStyle/>
                    <a:p>
                      <a:r>
                        <a:rPr lang="en-US" sz="1400" dirty="0" smtClean="0"/>
                        <a:t>Features</a:t>
                      </a:r>
                      <a:endParaRPr lang="en-US" sz="1400" dirty="0"/>
                    </a:p>
                  </a:txBody>
                  <a:tcPr marL="68580" marR="68580" marT="34290" marB="34290"/>
                </a:tc>
                <a:tc>
                  <a:txBody>
                    <a:bodyPr/>
                    <a:lstStyle/>
                    <a:p>
                      <a:r>
                        <a:rPr lang="en-US" sz="1400" dirty="0" smtClean="0"/>
                        <a:t>Food delivery, Supermarket</a:t>
                      </a:r>
                      <a:r>
                        <a:rPr lang="en-US" sz="1400" baseline="0" dirty="0" smtClean="0"/>
                        <a:t> delivery, Live order tracking, </a:t>
                      </a:r>
                      <a:endParaRPr lang="en-US" sz="1400" dirty="0"/>
                    </a:p>
                  </a:txBody>
                  <a:tcPr marL="68580" marR="68580" marT="34290" marB="34290"/>
                </a:tc>
                <a:tc>
                  <a:txBody>
                    <a:bodyPr/>
                    <a:lstStyle/>
                    <a:p>
                      <a:r>
                        <a:rPr lang="en-US" sz="1400" b="0" i="0" u="none" strike="noStrike" cap="none" dirty="0" smtClean="0">
                          <a:solidFill>
                            <a:schemeClr val="dk1"/>
                          </a:solidFill>
                          <a:latin typeface="+mn-lt"/>
                          <a:ea typeface="+mn-ea"/>
                          <a:cs typeface="+mn-cs"/>
                          <a:sym typeface="Arial"/>
                        </a:rPr>
                        <a:t>View menus and other details, Track your orders, Rate and review restaurants, Book a table, Find and follow your friends</a:t>
                      </a:r>
                      <a:endParaRPr lang="en-US" sz="1400" b="0" i="0" u="none" strike="noStrike" cap="none" dirty="0">
                        <a:solidFill>
                          <a:schemeClr val="dk1"/>
                        </a:solidFill>
                        <a:latin typeface="+mn-lt"/>
                        <a:ea typeface="+mn-ea"/>
                        <a:cs typeface="+mn-cs"/>
                        <a:sym typeface="Arial"/>
                      </a:endParaRPr>
                    </a:p>
                  </a:txBody>
                  <a:tcPr marL="68580" marR="68580" marT="34290" marB="34290"/>
                </a:tc>
                <a:extLst>
                  <a:ext uri="{0D108BD9-81ED-4DB2-BD59-A6C34878D82A}">
                    <a16:rowId xmlns:a16="http://schemas.microsoft.com/office/drawing/2014/main" val="3905349747"/>
                  </a:ext>
                </a:extLst>
              </a:tr>
              <a:tr h="1508760">
                <a:tc>
                  <a:txBody>
                    <a:bodyPr/>
                    <a:lstStyle/>
                    <a:p>
                      <a:r>
                        <a:rPr lang="en-US" sz="1400" dirty="0" smtClean="0"/>
                        <a:t>User Feedback</a:t>
                      </a:r>
                      <a:endParaRPr lang="en-US" sz="1400" dirty="0"/>
                    </a:p>
                  </a:txBody>
                  <a:tcPr marL="68580" marR="68580" marT="34290" marB="34290"/>
                </a:tc>
                <a:tc>
                  <a:txBody>
                    <a:bodyPr/>
                    <a:lstStyle/>
                    <a:p>
                      <a:pPr marL="342900" indent="-342900">
                        <a:buAutoNum type="arabicPeriod"/>
                      </a:pPr>
                      <a:r>
                        <a:rPr lang="en-US" sz="1400" dirty="0" smtClean="0"/>
                        <a:t>The app refuses to take in my correct address even when I enter it manually</a:t>
                      </a:r>
                    </a:p>
                    <a:p>
                      <a:pPr marL="342900" indent="-342900">
                        <a:buAutoNum type="arabicPeriod"/>
                      </a:pPr>
                      <a:r>
                        <a:rPr lang="en-US" sz="1400" dirty="0" smtClean="0"/>
                        <a:t>The app is too bulky and slow now</a:t>
                      </a:r>
                    </a:p>
                    <a:p>
                      <a:pPr marL="342900" indent="-342900">
                        <a:buAutoNum type="arabicPeriod"/>
                      </a:pPr>
                      <a:r>
                        <a:rPr lang="en-US" sz="1400" dirty="0" smtClean="0"/>
                        <a:t>The customer help picture attachment tool is inadequate.</a:t>
                      </a:r>
                      <a:endParaRPr lang="en-US" sz="1400" dirty="0"/>
                    </a:p>
                  </a:txBody>
                  <a:tcPr marL="68580" marR="68580" marT="34290" marB="34290"/>
                </a:tc>
                <a:tc>
                  <a:txBody>
                    <a:bodyPr/>
                    <a:lstStyle/>
                    <a:p>
                      <a:pPr marL="342900" indent="-342900">
                        <a:buAutoNum type="arabicPeriod"/>
                      </a:pPr>
                      <a:r>
                        <a:rPr lang="en-US" sz="1400" dirty="0" smtClean="0"/>
                        <a:t>Intuitive</a:t>
                      </a:r>
                      <a:r>
                        <a:rPr lang="en-US" sz="1400" baseline="0" dirty="0" smtClean="0"/>
                        <a:t> App</a:t>
                      </a:r>
                      <a:endParaRPr lang="en-US" sz="1400" dirty="0" smtClean="0"/>
                    </a:p>
                    <a:p>
                      <a:pPr marL="342900" indent="-342900">
                        <a:buAutoNum type="arabicPeriod"/>
                      </a:pPr>
                      <a:r>
                        <a:rPr lang="en-US" sz="1400" dirty="0" smtClean="0"/>
                        <a:t>Easy navigation than </a:t>
                      </a:r>
                      <a:r>
                        <a:rPr lang="en-US" sz="1400" dirty="0" err="1" smtClean="0"/>
                        <a:t>Swiggy</a:t>
                      </a:r>
                      <a:endParaRPr lang="en-US" sz="1400" dirty="0" smtClean="0"/>
                    </a:p>
                    <a:p>
                      <a:pPr marL="342900" indent="-342900">
                        <a:buAutoNum type="arabicPeriod"/>
                      </a:pPr>
                      <a:r>
                        <a:rPr lang="en-US" sz="1400" dirty="0" smtClean="0"/>
                        <a:t>All payment methods including Sodexo are supported which is great</a:t>
                      </a:r>
                      <a:endParaRPr lang="en-US" sz="1400" dirty="0"/>
                    </a:p>
                  </a:txBody>
                  <a:tcPr marL="68580" marR="68580" marT="34290" marB="34290"/>
                </a:tc>
                <a:extLst>
                  <a:ext uri="{0D108BD9-81ED-4DB2-BD59-A6C34878D82A}">
                    <a16:rowId xmlns:a16="http://schemas.microsoft.com/office/drawing/2014/main" val="2512473571"/>
                  </a:ext>
                </a:extLst>
              </a:tr>
            </a:tbl>
          </a:graphicData>
        </a:graphic>
      </p:graphicFrame>
    </p:spTree>
    <p:extLst>
      <p:ext uri="{BB962C8B-B14F-4D97-AF65-F5344CB8AC3E}">
        <p14:creationId xmlns:p14="http://schemas.microsoft.com/office/powerpoint/2010/main" val="31562927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3000" y="1990845"/>
            <a:ext cx="6858000" cy="1161812"/>
          </a:xfrm>
        </p:spPr>
        <p:txBody>
          <a:bodyPr/>
          <a:lstStyle/>
          <a:p>
            <a:r>
              <a:rPr lang="en-US" sz="2700" dirty="0"/>
              <a:t>Future Initiatives (prediction)</a:t>
            </a:r>
          </a:p>
        </p:txBody>
      </p:sp>
      <p:sp>
        <p:nvSpPr>
          <p:cNvPr id="4" name="Date Placeholder 3"/>
          <p:cNvSpPr>
            <a:spLocks noGrp="1"/>
          </p:cNvSpPr>
          <p:nvPr>
            <p:ph type="dt" sz="half" idx="10"/>
          </p:nvPr>
        </p:nvSpPr>
        <p:spPr/>
        <p:txBody>
          <a:bodyPr/>
          <a:lstStyle/>
          <a:p>
            <a:r>
              <a:rPr lang="en-IN" smtClean="0"/>
              <a:t>29/06/19</a:t>
            </a:r>
            <a:endParaRPr lang="en-IN" dirty="0"/>
          </a:p>
        </p:txBody>
      </p:sp>
      <p:sp>
        <p:nvSpPr>
          <p:cNvPr id="5" name="Slide Number Placeholder 4"/>
          <p:cNvSpPr>
            <a:spLocks noGrp="1"/>
          </p:cNvSpPr>
          <p:nvPr>
            <p:ph type="sldNum" sz="quarter" idx="12"/>
          </p:nvPr>
        </p:nvSpPr>
        <p:spPr/>
        <p:txBody>
          <a:bodyPr/>
          <a:lstStyle/>
          <a:p>
            <a:fld id="{273EEA2F-D825-49D3-9C25-497F06EFD3F7}" type="slidenum">
              <a:rPr lang="en-IN" smtClean="0"/>
              <a:pPr/>
              <a:t>23</a:t>
            </a:fld>
            <a:endParaRPr lang="en-IN" dirty="0"/>
          </a:p>
        </p:txBody>
      </p:sp>
    </p:spTree>
    <p:extLst>
      <p:ext uri="{BB962C8B-B14F-4D97-AF65-F5344CB8AC3E}">
        <p14:creationId xmlns:p14="http://schemas.microsoft.com/office/powerpoint/2010/main" val="16262715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p:cNvSpPr>
            <a:spLocks noGrp="1"/>
          </p:cNvSpPr>
          <p:nvPr>
            <p:ph type="dt" idx="10"/>
          </p:nvPr>
        </p:nvSpPr>
        <p:spPr/>
        <p:txBody>
          <a:bodyPr/>
          <a:lstStyle/>
          <a:p>
            <a:r>
              <a:rPr lang="en-IN" smtClean="0"/>
              <a:t>29/06/19</a:t>
            </a:r>
            <a:endParaRPr lang="en-IN"/>
          </a:p>
        </p:txBody>
      </p:sp>
      <p:sp>
        <p:nvSpPr>
          <p:cNvPr id="8" name="Slide Number Placeholder 7"/>
          <p:cNvSpPr>
            <a:spLocks noGrp="1"/>
          </p:cNvSpPr>
          <p:nvPr>
            <p:ph type="sldNum" idx="12"/>
          </p:nvPr>
        </p:nvSpPr>
        <p:spPr/>
        <p:txBody>
          <a:bodyPr/>
          <a:lstStyle/>
          <a:p>
            <a:fld id="{00000000-1234-1234-1234-123412341234}" type="slidenum">
              <a:rPr lang="en-US" smtClean="0"/>
              <a:pPr/>
              <a:t>24</a:t>
            </a:fld>
            <a:endParaRPr lang="en-US"/>
          </a:p>
        </p:txBody>
      </p:sp>
      <p:graphicFrame>
        <p:nvGraphicFramePr>
          <p:cNvPr id="9" name="Table 8"/>
          <p:cNvGraphicFramePr>
            <a:graphicFrameLocks noGrp="1"/>
          </p:cNvGraphicFramePr>
          <p:nvPr>
            <p:extLst/>
          </p:nvPr>
        </p:nvGraphicFramePr>
        <p:xfrm>
          <a:off x="217170" y="589834"/>
          <a:ext cx="8606046" cy="3430577"/>
        </p:xfrm>
        <a:graphic>
          <a:graphicData uri="http://schemas.openxmlformats.org/drawingml/2006/table">
            <a:tbl>
              <a:tblPr firstRow="1" bandRow="1">
                <a:tableStyleId>{8A107856-5554-42FB-B03E-39F5DBC370BA}</a:tableStyleId>
              </a:tblPr>
              <a:tblGrid>
                <a:gridCol w="4303023">
                  <a:extLst>
                    <a:ext uri="{9D8B030D-6E8A-4147-A177-3AD203B41FA5}">
                      <a16:colId xmlns:a16="http://schemas.microsoft.com/office/drawing/2014/main" val="4285022769"/>
                    </a:ext>
                  </a:extLst>
                </a:gridCol>
                <a:gridCol w="4303023">
                  <a:extLst>
                    <a:ext uri="{9D8B030D-6E8A-4147-A177-3AD203B41FA5}">
                      <a16:colId xmlns:a16="http://schemas.microsoft.com/office/drawing/2014/main" val="1031407565"/>
                    </a:ext>
                  </a:extLst>
                </a:gridCol>
              </a:tblGrid>
              <a:tr h="386606">
                <a:tc>
                  <a:txBody>
                    <a:bodyPr/>
                    <a:lstStyle/>
                    <a:p>
                      <a:pPr algn="ctr"/>
                      <a:r>
                        <a:rPr lang="en-US" sz="1800" b="1" dirty="0" err="1" smtClean="0"/>
                        <a:t>Swiggy</a:t>
                      </a:r>
                      <a:endParaRPr lang="en-US" sz="1800" b="1" dirty="0"/>
                    </a:p>
                  </a:txBody>
                  <a:tcPr marL="68580" marR="68580" marT="34290" marB="34290"/>
                </a:tc>
                <a:tc>
                  <a:txBody>
                    <a:bodyPr/>
                    <a:lstStyle/>
                    <a:p>
                      <a:pPr algn="ctr"/>
                      <a:r>
                        <a:rPr lang="en-US" sz="1800" b="1" dirty="0" err="1" smtClean="0"/>
                        <a:t>Zomato</a:t>
                      </a:r>
                      <a:endParaRPr lang="en-US" sz="1800" b="1" dirty="0"/>
                    </a:p>
                  </a:txBody>
                  <a:tcPr marL="68580" marR="68580" marT="34290" marB="34290"/>
                </a:tc>
                <a:extLst>
                  <a:ext uri="{0D108BD9-81ED-4DB2-BD59-A6C34878D82A}">
                    <a16:rowId xmlns:a16="http://schemas.microsoft.com/office/drawing/2014/main" val="694925107"/>
                  </a:ext>
                </a:extLst>
              </a:tr>
              <a:tr h="685800">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smtClean="0"/>
                        <a:t>Focus on technology to decrease the</a:t>
                      </a:r>
                      <a:r>
                        <a:rPr lang="en-US" sz="1400" baseline="0" dirty="0" smtClean="0"/>
                        <a:t> delivery expenses. Currently, </a:t>
                      </a:r>
                      <a:r>
                        <a:rPr lang="en-US" sz="1400" baseline="0" dirty="0" err="1" smtClean="0"/>
                        <a:t>Swiggy</a:t>
                      </a:r>
                      <a:r>
                        <a:rPr lang="en-US" sz="1400" baseline="0" dirty="0" smtClean="0"/>
                        <a:t> spends a lot on delivering the food. It must find ways to decrease this expense.</a:t>
                      </a:r>
                      <a:endParaRPr lang="en-US" sz="1400" b="0" i="0" u="none" strike="noStrike" cap="none" baseline="0" dirty="0">
                        <a:solidFill>
                          <a:schemeClr val="dk1"/>
                        </a:solidFill>
                        <a:latin typeface="+mn-lt"/>
                        <a:ea typeface="+mn-ea"/>
                        <a:cs typeface="+mn-cs"/>
                        <a:sym typeface="Arial"/>
                      </a:endParaRPr>
                    </a:p>
                  </a:txBody>
                  <a:tcPr marL="68580" marR="68580" marT="34290" marB="34290"/>
                </a:tc>
                <a:tc>
                  <a:txBody>
                    <a:bodyPr/>
                    <a:lstStyle/>
                    <a:p>
                      <a:r>
                        <a:rPr lang="en-US" sz="1400" b="0" i="0" u="none" strike="noStrike" cap="none" baseline="0" dirty="0" smtClean="0">
                          <a:solidFill>
                            <a:schemeClr val="dk1"/>
                          </a:solidFill>
                          <a:latin typeface="+mn-lt"/>
                          <a:ea typeface="+mn-ea"/>
                          <a:cs typeface="+mn-cs"/>
                          <a:sym typeface="Arial"/>
                        </a:rPr>
                        <a:t>Cloud Restaurants </a:t>
                      </a:r>
                      <a:r>
                        <a:rPr lang="mr-IN" sz="1400" b="0" i="0" u="none" strike="noStrike" cap="none" baseline="0" dirty="0" smtClean="0">
                          <a:solidFill>
                            <a:schemeClr val="dk1"/>
                          </a:solidFill>
                          <a:latin typeface="+mn-lt"/>
                          <a:ea typeface="+mn-ea"/>
                          <a:cs typeface="+mn-cs"/>
                          <a:sym typeface="Arial"/>
                        </a:rPr>
                        <a:t>–</a:t>
                      </a:r>
                      <a:r>
                        <a:rPr lang="en-US" sz="1400" b="0" i="0" u="none" strike="noStrike" cap="none" baseline="0" dirty="0" smtClean="0">
                          <a:solidFill>
                            <a:schemeClr val="dk1"/>
                          </a:solidFill>
                          <a:latin typeface="+mn-lt"/>
                          <a:ea typeface="+mn-ea"/>
                          <a:cs typeface="+mn-cs"/>
                          <a:sym typeface="Arial"/>
                        </a:rPr>
                        <a:t> Cloud restaurants are restaurants without any physical dining space. </a:t>
                      </a:r>
                      <a:r>
                        <a:rPr lang="en-US" sz="1400" b="0" i="0" u="none" strike="noStrike" cap="none" baseline="0" dirty="0" err="1" smtClean="0">
                          <a:solidFill>
                            <a:schemeClr val="dk1"/>
                          </a:solidFill>
                          <a:latin typeface="+mn-lt"/>
                          <a:ea typeface="+mn-ea"/>
                          <a:cs typeface="+mn-cs"/>
                          <a:sym typeface="Arial"/>
                        </a:rPr>
                        <a:t>Zomato</a:t>
                      </a:r>
                      <a:r>
                        <a:rPr lang="en-US" sz="1400" b="0" i="0" u="none" strike="noStrike" cap="none" baseline="0" dirty="0" smtClean="0">
                          <a:solidFill>
                            <a:schemeClr val="dk1"/>
                          </a:solidFill>
                          <a:latin typeface="+mn-lt"/>
                          <a:ea typeface="+mn-ea"/>
                          <a:cs typeface="+mn-cs"/>
                          <a:sym typeface="Arial"/>
                        </a:rPr>
                        <a:t> helps these restaurants sell their dishes online.</a:t>
                      </a:r>
                    </a:p>
                  </a:txBody>
                  <a:tcPr marL="68580" marR="68580" marT="34290" marB="34290"/>
                </a:tc>
                <a:extLst>
                  <a:ext uri="{0D108BD9-81ED-4DB2-BD59-A6C34878D82A}">
                    <a16:rowId xmlns:a16="http://schemas.microsoft.com/office/drawing/2014/main" val="428486505"/>
                  </a:ext>
                </a:extLst>
              </a:tr>
              <a:tr h="1303020">
                <a:tc>
                  <a:txBody>
                    <a:bodyPr/>
                    <a:lstStyle/>
                    <a:p>
                      <a:r>
                        <a:rPr lang="en-US" sz="1400" dirty="0" smtClean="0"/>
                        <a:t>Might</a:t>
                      </a:r>
                      <a:r>
                        <a:rPr lang="en-US" sz="1400" baseline="0" dirty="0" smtClean="0"/>
                        <a:t> deliver food from restaurants that are outside the zone of the customer. Other services are delivering food from the restaurants that are outside the customer’s zone. </a:t>
                      </a:r>
                      <a:r>
                        <a:rPr lang="en-US" sz="1400" baseline="0" dirty="0" err="1" smtClean="0"/>
                        <a:t>Swiggy</a:t>
                      </a:r>
                      <a:r>
                        <a:rPr lang="en-US" sz="1400" baseline="0" dirty="0" smtClean="0"/>
                        <a:t> is losing this customer base. With huge delivery network, it might start delivering from restaurants outside the zone</a:t>
                      </a:r>
                      <a:endParaRPr lang="en-US" sz="1400" dirty="0"/>
                    </a:p>
                  </a:txBody>
                  <a:tcPr marL="68580" marR="68580" marT="34290" marB="34290"/>
                </a:tc>
                <a:tc>
                  <a:txBody>
                    <a:bodyPr/>
                    <a:lstStyle/>
                    <a:p>
                      <a:r>
                        <a:rPr lang="en-US" sz="1400" dirty="0" smtClean="0"/>
                        <a:t>Subscription based dining &amp; online orders. </a:t>
                      </a:r>
                      <a:r>
                        <a:rPr lang="en-US" sz="1400" dirty="0" err="1" smtClean="0"/>
                        <a:t>Zomato</a:t>
                      </a:r>
                      <a:r>
                        <a:rPr lang="en-US" sz="1400" dirty="0" smtClean="0"/>
                        <a:t> is already successful in subscription based dining through </a:t>
                      </a:r>
                      <a:r>
                        <a:rPr lang="en-US" sz="1400" dirty="0" err="1" smtClean="0"/>
                        <a:t>Zomato</a:t>
                      </a:r>
                      <a:r>
                        <a:rPr lang="en-US" sz="1400" dirty="0" smtClean="0"/>
                        <a:t> Gold. It might come up with more services, such as, fast delivery,</a:t>
                      </a:r>
                      <a:r>
                        <a:rPr lang="en-US" sz="1400" baseline="0" dirty="0" smtClean="0"/>
                        <a:t> etc.</a:t>
                      </a:r>
                      <a:r>
                        <a:rPr lang="en-US" sz="1400" dirty="0" smtClean="0"/>
                        <a:t> for members.</a:t>
                      </a:r>
                      <a:endParaRPr lang="en-US" sz="1400" dirty="0"/>
                    </a:p>
                  </a:txBody>
                  <a:tcPr marL="68580" marR="68580" marT="34290" marB="34290"/>
                </a:tc>
                <a:extLst>
                  <a:ext uri="{0D108BD9-81ED-4DB2-BD59-A6C34878D82A}">
                    <a16:rowId xmlns:a16="http://schemas.microsoft.com/office/drawing/2014/main" val="1718484195"/>
                  </a:ext>
                </a:extLst>
              </a:tr>
              <a:tr h="773211">
                <a:tc>
                  <a:txBody>
                    <a:bodyPr/>
                    <a:lstStyle/>
                    <a:p>
                      <a:r>
                        <a:rPr lang="en-US" sz="1400" dirty="0" smtClean="0"/>
                        <a:t>Already entering different verticals.</a:t>
                      </a:r>
                      <a:r>
                        <a:rPr lang="en-US" sz="1400" baseline="0" dirty="0" smtClean="0"/>
                        <a:t> Now started delivering fruits, vegetables, &amp; groceries.</a:t>
                      </a:r>
                      <a:endParaRPr lang="en-US" sz="1400" dirty="0"/>
                    </a:p>
                  </a:txBody>
                  <a:tcPr marL="68580" marR="68580" marT="34290" marB="34290"/>
                </a:tc>
                <a:tc>
                  <a:txBody>
                    <a:bodyPr/>
                    <a:lstStyle/>
                    <a:p>
                      <a:pPr marR="0" algn="l" rtl="0">
                        <a:lnSpc>
                          <a:spcPct val="100000"/>
                        </a:lnSpc>
                        <a:spcBef>
                          <a:spcPts val="0"/>
                        </a:spcBef>
                        <a:spcAft>
                          <a:spcPts val="0"/>
                        </a:spcAft>
                        <a:buClr>
                          <a:srgbClr val="000000"/>
                        </a:buClr>
                        <a:buFont typeface="Arial"/>
                      </a:pPr>
                      <a:r>
                        <a:rPr lang="en-US" sz="1400" b="0" i="0" u="none" strike="noStrike" cap="none" baseline="0" dirty="0" smtClean="0">
                          <a:solidFill>
                            <a:schemeClr val="dk1"/>
                          </a:solidFill>
                          <a:latin typeface="+mn-lt"/>
                          <a:ea typeface="+mn-ea"/>
                          <a:cs typeface="+mn-cs"/>
                          <a:sym typeface="Arial"/>
                        </a:rPr>
                        <a:t>Delivery via Drones</a:t>
                      </a:r>
                      <a:endParaRPr lang="en-US" sz="1400" b="0" i="0" u="none" strike="noStrike" cap="none" baseline="0" dirty="0">
                        <a:solidFill>
                          <a:schemeClr val="dk1"/>
                        </a:solidFill>
                        <a:latin typeface="+mn-lt"/>
                        <a:ea typeface="+mn-ea"/>
                        <a:cs typeface="+mn-cs"/>
                        <a:sym typeface="Arial"/>
                      </a:endParaRPr>
                    </a:p>
                  </a:txBody>
                  <a:tcPr marL="68580" marR="68580" marT="34290" marB="34290"/>
                </a:tc>
                <a:extLst>
                  <a:ext uri="{0D108BD9-81ED-4DB2-BD59-A6C34878D82A}">
                    <a16:rowId xmlns:a16="http://schemas.microsoft.com/office/drawing/2014/main" val="3708328528"/>
                  </a:ext>
                </a:extLst>
              </a:tr>
            </a:tbl>
          </a:graphicData>
        </a:graphic>
      </p:graphicFrame>
    </p:spTree>
    <p:extLst>
      <p:ext uri="{BB962C8B-B14F-4D97-AF65-F5344CB8AC3E}">
        <p14:creationId xmlns:p14="http://schemas.microsoft.com/office/powerpoint/2010/main" val="28875762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41"/>
          <p:cNvSpPr txBox="1">
            <a:spLocks noGrp="1"/>
          </p:cNvSpPr>
          <p:nvPr>
            <p:ph type="title"/>
          </p:nvPr>
        </p:nvSpPr>
        <p:spPr>
          <a:xfrm>
            <a:off x="618150" y="2232650"/>
            <a:ext cx="7907700" cy="5625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IN"/>
              <a:t>Part 2: User Research</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42"/>
          <p:cNvSpPr txBox="1">
            <a:spLocks noGrp="1"/>
          </p:cNvSpPr>
          <p:nvPr>
            <p:ph type="title"/>
          </p:nvPr>
        </p:nvSpPr>
        <p:spPr>
          <a:xfrm>
            <a:off x="316676" y="121975"/>
            <a:ext cx="7239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IN"/>
              <a:t>Objectives and Hypotheses</a:t>
            </a:r>
            <a:endParaRPr/>
          </a:p>
        </p:txBody>
      </p:sp>
      <p:sp>
        <p:nvSpPr>
          <p:cNvPr id="3" name="TextBox 2"/>
          <p:cNvSpPr txBox="1"/>
          <p:nvPr/>
        </p:nvSpPr>
        <p:spPr>
          <a:xfrm>
            <a:off x="388762" y="842400"/>
            <a:ext cx="1621508" cy="461665"/>
          </a:xfrm>
          <a:prstGeom prst="rect">
            <a:avLst/>
          </a:prstGeom>
          <a:noFill/>
        </p:spPr>
        <p:txBody>
          <a:bodyPr wrap="none" rtlCol="0">
            <a:spAutoFit/>
          </a:bodyPr>
          <a:lstStyle/>
          <a:p>
            <a:r>
              <a:rPr lang="en-US" sz="2400" dirty="0" smtClean="0">
                <a:latin typeface="+mj-lt"/>
              </a:rPr>
              <a:t>Objectives</a:t>
            </a:r>
            <a:endParaRPr lang="en-US" sz="2400" dirty="0">
              <a:latin typeface="+mj-lt"/>
            </a:endParaRPr>
          </a:p>
        </p:txBody>
      </p:sp>
      <p:sp>
        <p:nvSpPr>
          <p:cNvPr id="4" name="TextBox 3"/>
          <p:cNvSpPr txBox="1"/>
          <p:nvPr/>
        </p:nvSpPr>
        <p:spPr>
          <a:xfrm>
            <a:off x="427638" y="1438560"/>
            <a:ext cx="7127298" cy="954107"/>
          </a:xfrm>
          <a:prstGeom prst="rect">
            <a:avLst/>
          </a:prstGeom>
          <a:noFill/>
        </p:spPr>
        <p:txBody>
          <a:bodyPr wrap="square" rtlCol="0">
            <a:spAutoFit/>
          </a:bodyPr>
          <a:lstStyle/>
          <a:p>
            <a:pPr marL="342900" indent="-342900">
              <a:buFont typeface="+mj-lt"/>
              <a:buAutoNum type="arabicPeriod"/>
            </a:pPr>
            <a:r>
              <a:rPr lang="en-US" dirty="0" smtClean="0"/>
              <a:t>To understand the food ordering habits of the customers </a:t>
            </a:r>
            <a:r>
              <a:rPr lang="mr-IN" dirty="0" smtClean="0"/>
              <a:t>–</a:t>
            </a:r>
            <a:r>
              <a:rPr lang="en-US" dirty="0" smtClean="0"/>
              <a:t> how delivery time, price, restaurant quality/ratings, affect the purchasing habits of the customer</a:t>
            </a:r>
          </a:p>
          <a:p>
            <a:pPr marL="342900" indent="-342900">
              <a:buFont typeface="+mj-lt"/>
              <a:buAutoNum type="arabicPeriod"/>
            </a:pPr>
            <a:r>
              <a:rPr lang="en-US" dirty="0" smtClean="0"/>
              <a:t>To understand the frequency of orders of different user personas</a:t>
            </a:r>
          </a:p>
          <a:p>
            <a:pPr marL="342900" indent="-342900">
              <a:buFont typeface="+mj-lt"/>
              <a:buAutoNum type="arabicPeriod"/>
            </a:pPr>
            <a:r>
              <a:rPr lang="en-US" dirty="0" smtClean="0"/>
              <a:t>How do they go about selecting restaurants to order?</a:t>
            </a:r>
          </a:p>
        </p:txBody>
      </p:sp>
      <p:sp>
        <p:nvSpPr>
          <p:cNvPr id="7" name="TextBox 6"/>
          <p:cNvSpPr txBox="1"/>
          <p:nvPr/>
        </p:nvSpPr>
        <p:spPr>
          <a:xfrm>
            <a:off x="450451" y="2731440"/>
            <a:ext cx="1809961" cy="461665"/>
          </a:xfrm>
          <a:prstGeom prst="rect">
            <a:avLst/>
          </a:prstGeom>
          <a:noFill/>
        </p:spPr>
        <p:txBody>
          <a:bodyPr wrap="none" rtlCol="0">
            <a:spAutoFit/>
          </a:bodyPr>
          <a:lstStyle/>
          <a:p>
            <a:r>
              <a:rPr lang="en-US" sz="2400" dirty="0" smtClean="0">
                <a:latin typeface="+mj-lt"/>
              </a:rPr>
              <a:t>Hypotheses</a:t>
            </a:r>
            <a:endParaRPr lang="en-US" sz="2400" dirty="0">
              <a:latin typeface="+mj-lt"/>
            </a:endParaRPr>
          </a:p>
        </p:txBody>
      </p:sp>
      <p:sp>
        <p:nvSpPr>
          <p:cNvPr id="9" name="TextBox 8"/>
          <p:cNvSpPr txBox="1"/>
          <p:nvPr/>
        </p:nvSpPr>
        <p:spPr>
          <a:xfrm>
            <a:off x="541162" y="3301680"/>
            <a:ext cx="6961940" cy="1815882"/>
          </a:xfrm>
          <a:prstGeom prst="rect">
            <a:avLst/>
          </a:prstGeom>
          <a:noFill/>
        </p:spPr>
        <p:txBody>
          <a:bodyPr wrap="square" rtlCol="0">
            <a:spAutoFit/>
          </a:bodyPr>
          <a:lstStyle/>
          <a:p>
            <a:pPr marL="342900" indent="-342900">
              <a:buFont typeface="+mj-lt"/>
              <a:buAutoNum type="arabicPeriod"/>
            </a:pPr>
            <a:r>
              <a:rPr lang="en-US" dirty="0" smtClean="0"/>
              <a:t>People order from restaurants that are near by or where delivery time is not too long</a:t>
            </a:r>
          </a:p>
          <a:p>
            <a:pPr marL="342900" indent="-342900">
              <a:buFont typeface="+mj-lt"/>
              <a:buAutoNum type="arabicPeriod"/>
            </a:pPr>
            <a:r>
              <a:rPr lang="en-US" dirty="0" smtClean="0"/>
              <a:t>People order from restaurants or order cuisines that are </a:t>
            </a:r>
            <a:r>
              <a:rPr lang="en-US" b="1" dirty="0" smtClean="0"/>
              <a:t>comparatively</a:t>
            </a:r>
            <a:r>
              <a:rPr lang="en-US" dirty="0" smtClean="0"/>
              <a:t> cheaper</a:t>
            </a:r>
          </a:p>
          <a:p>
            <a:pPr marL="342900" indent="-342900">
              <a:buFont typeface="+mj-lt"/>
              <a:buAutoNum type="arabicPeriod"/>
            </a:pPr>
            <a:r>
              <a:rPr lang="en-US" dirty="0" smtClean="0"/>
              <a:t>Persons living outside their home towns &amp; are working or students are more likely to order food online</a:t>
            </a:r>
          </a:p>
          <a:p>
            <a:pPr marL="342900" indent="-342900">
              <a:buFont typeface="+mj-lt"/>
              <a:buAutoNum type="arabicPeriod"/>
            </a:pPr>
            <a:r>
              <a:rPr lang="en-US" dirty="0"/>
              <a:t>People order from restaurants that are maintained well, provide tasty &amp; quality food, and are rated well.</a:t>
            </a:r>
          </a:p>
          <a:p>
            <a:pPr marL="342900" indent="-342900">
              <a:buFont typeface="+mj-lt"/>
              <a:buAutoNum type="arabicPeriod"/>
            </a:pPr>
            <a:endParaRPr lang="en-US" dirty="0" smtClean="0"/>
          </a:p>
        </p:txBody>
      </p:sp>
    </p:spTree>
    <p:extLst>
      <p:ext uri="{BB962C8B-B14F-4D97-AF65-F5344CB8AC3E}">
        <p14:creationId xmlns:p14="http://schemas.microsoft.com/office/powerpoint/2010/main" val="251859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43"/>
          <p:cNvSpPr txBox="1">
            <a:spLocks noGrp="1"/>
          </p:cNvSpPr>
          <p:nvPr>
            <p:ph type="title"/>
          </p:nvPr>
        </p:nvSpPr>
        <p:spPr>
          <a:xfrm>
            <a:off x="316676" y="121975"/>
            <a:ext cx="7239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IN"/>
              <a:t>Surveys</a:t>
            </a:r>
            <a:endParaRPr/>
          </a:p>
        </p:txBody>
      </p:sp>
      <p:sp>
        <p:nvSpPr>
          <p:cNvPr id="683" name="Google Shape;683;p43"/>
          <p:cNvSpPr txBox="1"/>
          <p:nvPr/>
        </p:nvSpPr>
        <p:spPr>
          <a:xfrm>
            <a:off x="6138025" y="4547900"/>
            <a:ext cx="3174600" cy="67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800" dirty="0">
                <a:latin typeface="Calibri"/>
                <a:ea typeface="Calibri"/>
                <a:cs typeface="Calibri"/>
                <a:sym typeface="Calibri"/>
              </a:rPr>
              <a:t>&lt;Add more slides if required&gt;</a:t>
            </a:r>
            <a:endParaRPr sz="1800" dirty="0">
              <a:latin typeface="Calibri"/>
              <a:ea typeface="Calibri"/>
              <a:cs typeface="Calibri"/>
              <a:sym typeface="Calibri"/>
            </a:endParaRPr>
          </a:p>
          <a:p>
            <a:pPr marL="0" lvl="0" indent="0" algn="l" rtl="0">
              <a:spcBef>
                <a:spcPts val="0"/>
              </a:spcBef>
              <a:spcAft>
                <a:spcPts val="0"/>
              </a:spcAft>
              <a:buNone/>
            </a:pPr>
            <a:endParaRPr sz="1800" dirty="0">
              <a:latin typeface="Calibri"/>
              <a:ea typeface="Calibri"/>
              <a:cs typeface="Calibri"/>
              <a:sym typeface="Calibri"/>
            </a:endParaRPr>
          </a:p>
          <a:p>
            <a:pPr marL="0" lvl="0" indent="0" algn="l" rtl="0">
              <a:spcBef>
                <a:spcPts val="0"/>
              </a:spcBef>
              <a:spcAft>
                <a:spcPts val="0"/>
              </a:spcAft>
              <a:buNone/>
            </a:pPr>
            <a:endParaRPr sz="1800" dirty="0">
              <a:latin typeface="Calibri"/>
              <a:ea typeface="Calibri"/>
              <a:cs typeface="Calibri"/>
              <a:sym typeface="Calibri"/>
            </a:endParaRPr>
          </a:p>
        </p:txBody>
      </p:sp>
      <p:sp>
        <p:nvSpPr>
          <p:cNvPr id="684" name="Google Shape;684;p43"/>
          <p:cNvSpPr txBox="1"/>
          <p:nvPr/>
        </p:nvSpPr>
        <p:spPr>
          <a:xfrm>
            <a:off x="316675" y="1003724"/>
            <a:ext cx="6402300" cy="13290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smtClean="0">
                <a:solidFill>
                  <a:schemeClr val="dk1"/>
                </a:solidFill>
                <a:latin typeface="+mj-lt"/>
                <a:ea typeface="Calibri"/>
                <a:cs typeface="Calibri"/>
                <a:sym typeface="Calibri"/>
              </a:rPr>
              <a:t>Questionnaire</a:t>
            </a:r>
          </a:p>
          <a:p>
            <a:pPr lvl="0"/>
            <a:endParaRPr lang="en-US" dirty="0" smtClean="0">
              <a:solidFill>
                <a:schemeClr val="dk1"/>
              </a:solidFill>
              <a:ea typeface="Calibri"/>
              <a:sym typeface="Calibri"/>
            </a:endParaRPr>
          </a:p>
          <a:p>
            <a:pPr lvl="0"/>
            <a:r>
              <a:rPr lang="fr-FR" dirty="0" smtClean="0">
                <a:solidFill>
                  <a:schemeClr val="dk1"/>
                </a:solidFill>
                <a:ea typeface="Calibri"/>
                <a:sym typeface="Calibri"/>
                <a:hlinkClick r:id="rId3"/>
              </a:rPr>
              <a:t>Questionnaire Link</a:t>
            </a:r>
            <a:endParaRPr lang="fr-FR" dirty="0" smtClean="0">
              <a:solidFill>
                <a:schemeClr val="dk1"/>
              </a:solidFill>
              <a:ea typeface="Calibri"/>
              <a:sym typeface="Calibri"/>
            </a:endParaRPr>
          </a:p>
          <a:p>
            <a:pPr lvl="0"/>
            <a:endParaRPr dirty="0">
              <a:solidFill>
                <a:schemeClr val="dk1"/>
              </a:solidFill>
              <a:ea typeface="Calibri"/>
              <a:sym typeface="Calibri"/>
            </a:endParaRPr>
          </a:p>
        </p:txBody>
      </p:sp>
    </p:spTree>
    <p:extLst>
      <p:ext uri="{BB962C8B-B14F-4D97-AF65-F5344CB8AC3E}">
        <p14:creationId xmlns:p14="http://schemas.microsoft.com/office/powerpoint/2010/main" val="5853601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43"/>
          <p:cNvSpPr txBox="1">
            <a:spLocks noGrp="1"/>
          </p:cNvSpPr>
          <p:nvPr>
            <p:ph type="title"/>
          </p:nvPr>
        </p:nvSpPr>
        <p:spPr>
          <a:xfrm>
            <a:off x="316676" y="121975"/>
            <a:ext cx="7239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IN"/>
              <a:t>Surveys</a:t>
            </a:r>
            <a:endParaRPr/>
          </a:p>
        </p:txBody>
      </p:sp>
      <p:sp>
        <p:nvSpPr>
          <p:cNvPr id="684" name="Google Shape;684;p43"/>
          <p:cNvSpPr txBox="1"/>
          <p:nvPr/>
        </p:nvSpPr>
        <p:spPr>
          <a:xfrm>
            <a:off x="194381" y="777600"/>
            <a:ext cx="8773056" cy="425088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smtClean="0">
                <a:solidFill>
                  <a:schemeClr val="dk1"/>
                </a:solidFill>
                <a:latin typeface="+mj-lt"/>
                <a:ea typeface="Calibri"/>
                <a:cs typeface="Calibri"/>
                <a:sym typeface="Calibri"/>
              </a:rPr>
              <a:t>Insights</a:t>
            </a:r>
          </a:p>
          <a:p>
            <a:pPr lvl="0"/>
            <a:endParaRPr lang="en-US" dirty="0" smtClean="0">
              <a:solidFill>
                <a:schemeClr val="dk1"/>
              </a:solidFill>
              <a:ea typeface="Calibri"/>
              <a:sym typeface="Calibri"/>
            </a:endParaRPr>
          </a:p>
          <a:p>
            <a:pPr lvl="0"/>
            <a:endParaRPr lang="en-GB" dirty="0" smtClean="0">
              <a:solidFill>
                <a:schemeClr val="dk1"/>
              </a:solidFill>
              <a:ea typeface="Calibri"/>
              <a:sym typeface="Calibri"/>
            </a:endParaRPr>
          </a:p>
          <a:p>
            <a:pPr lvl="0"/>
            <a:endParaRPr dirty="0">
              <a:solidFill>
                <a:schemeClr val="dk1"/>
              </a:solidFill>
              <a:ea typeface="Calibri"/>
              <a:sym typeface="Calibri"/>
            </a:endParaRPr>
          </a:p>
        </p:txBody>
      </p:sp>
      <p:graphicFrame>
        <p:nvGraphicFramePr>
          <p:cNvPr id="4" name="Chart 3"/>
          <p:cNvGraphicFramePr/>
          <p:nvPr>
            <p:extLst>
              <p:ext uri="{D42A27DB-BD31-4B8C-83A1-F6EECF244321}">
                <p14:modId xmlns:p14="http://schemas.microsoft.com/office/powerpoint/2010/main" val="3490636745"/>
              </p:ext>
            </p:extLst>
          </p:nvPr>
        </p:nvGraphicFramePr>
        <p:xfrm>
          <a:off x="215168" y="1399680"/>
          <a:ext cx="4190797" cy="351511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p:cNvGraphicFramePr/>
          <p:nvPr>
            <p:extLst>
              <p:ext uri="{D42A27DB-BD31-4B8C-83A1-F6EECF244321}">
                <p14:modId xmlns:p14="http://schemas.microsoft.com/office/powerpoint/2010/main" val="3050796442"/>
              </p:ext>
            </p:extLst>
          </p:nvPr>
        </p:nvGraphicFramePr>
        <p:xfrm>
          <a:off x="4548512" y="1438560"/>
          <a:ext cx="4595488" cy="361422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1434668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43"/>
          <p:cNvSpPr txBox="1">
            <a:spLocks noGrp="1"/>
          </p:cNvSpPr>
          <p:nvPr>
            <p:ph type="title"/>
          </p:nvPr>
        </p:nvSpPr>
        <p:spPr>
          <a:xfrm>
            <a:off x="316676" y="121975"/>
            <a:ext cx="7239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IN"/>
              <a:t>Surveys</a:t>
            </a:r>
            <a:endParaRPr/>
          </a:p>
        </p:txBody>
      </p:sp>
      <p:sp>
        <p:nvSpPr>
          <p:cNvPr id="684" name="Google Shape;684;p43"/>
          <p:cNvSpPr txBox="1"/>
          <p:nvPr/>
        </p:nvSpPr>
        <p:spPr>
          <a:xfrm>
            <a:off x="194381" y="777600"/>
            <a:ext cx="8773056" cy="425088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smtClean="0">
                <a:solidFill>
                  <a:schemeClr val="dk1"/>
                </a:solidFill>
                <a:latin typeface="+mj-lt"/>
                <a:ea typeface="Calibri"/>
                <a:cs typeface="Calibri"/>
                <a:sym typeface="Calibri"/>
              </a:rPr>
              <a:t>Insights</a:t>
            </a:r>
          </a:p>
          <a:p>
            <a:pPr lvl="0"/>
            <a:endParaRPr lang="en-US" dirty="0" smtClean="0">
              <a:solidFill>
                <a:schemeClr val="dk1"/>
              </a:solidFill>
              <a:ea typeface="Calibri"/>
              <a:sym typeface="Calibri"/>
            </a:endParaRPr>
          </a:p>
          <a:p>
            <a:pPr lvl="0"/>
            <a:endParaRPr lang="en-GB" dirty="0" smtClean="0">
              <a:solidFill>
                <a:schemeClr val="dk1"/>
              </a:solidFill>
              <a:ea typeface="Calibri"/>
              <a:sym typeface="Calibri"/>
            </a:endParaRPr>
          </a:p>
          <a:p>
            <a:pPr lvl="0"/>
            <a:endParaRPr dirty="0">
              <a:solidFill>
                <a:schemeClr val="dk1"/>
              </a:solidFill>
              <a:ea typeface="Calibri"/>
              <a:sym typeface="Calibri"/>
            </a:endParaRPr>
          </a:p>
        </p:txBody>
      </p:sp>
      <p:graphicFrame>
        <p:nvGraphicFramePr>
          <p:cNvPr id="4" name="Chart 3"/>
          <p:cNvGraphicFramePr/>
          <p:nvPr>
            <p:extLst>
              <p:ext uri="{D42A27DB-BD31-4B8C-83A1-F6EECF244321}">
                <p14:modId xmlns:p14="http://schemas.microsoft.com/office/powerpoint/2010/main" val="216249868"/>
              </p:ext>
            </p:extLst>
          </p:nvPr>
        </p:nvGraphicFramePr>
        <p:xfrm>
          <a:off x="215168" y="1399680"/>
          <a:ext cx="4190797" cy="351511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p:cNvGraphicFramePr/>
          <p:nvPr>
            <p:extLst>
              <p:ext uri="{D42A27DB-BD31-4B8C-83A1-F6EECF244321}">
                <p14:modId xmlns:p14="http://schemas.microsoft.com/office/powerpoint/2010/main" val="1258887704"/>
              </p:ext>
            </p:extLst>
          </p:nvPr>
        </p:nvGraphicFramePr>
        <p:xfrm>
          <a:off x="4678102" y="1503360"/>
          <a:ext cx="4289336" cy="354942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66573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36"/>
          <p:cNvSpPr txBox="1">
            <a:spLocks noGrp="1"/>
          </p:cNvSpPr>
          <p:nvPr>
            <p:ph type="title"/>
          </p:nvPr>
        </p:nvSpPr>
        <p:spPr>
          <a:xfrm>
            <a:off x="618150" y="2232650"/>
            <a:ext cx="7907700" cy="5625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IN"/>
              <a:t>Part 1: Understanding the Market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43"/>
          <p:cNvSpPr txBox="1">
            <a:spLocks noGrp="1"/>
          </p:cNvSpPr>
          <p:nvPr>
            <p:ph type="title"/>
          </p:nvPr>
        </p:nvSpPr>
        <p:spPr>
          <a:xfrm>
            <a:off x="316676" y="121975"/>
            <a:ext cx="7239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IN"/>
              <a:t>Surveys</a:t>
            </a:r>
            <a:endParaRPr/>
          </a:p>
        </p:txBody>
      </p:sp>
      <p:sp>
        <p:nvSpPr>
          <p:cNvPr id="684" name="Google Shape;684;p43"/>
          <p:cNvSpPr txBox="1"/>
          <p:nvPr/>
        </p:nvSpPr>
        <p:spPr>
          <a:xfrm>
            <a:off x="194381" y="777600"/>
            <a:ext cx="8773056" cy="425088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smtClean="0">
                <a:solidFill>
                  <a:schemeClr val="dk1"/>
                </a:solidFill>
                <a:latin typeface="+mj-lt"/>
                <a:ea typeface="Calibri"/>
                <a:cs typeface="Calibri"/>
                <a:sym typeface="Calibri"/>
              </a:rPr>
              <a:t>Insights</a:t>
            </a:r>
          </a:p>
          <a:p>
            <a:pPr lvl="0"/>
            <a:endParaRPr lang="en-US" dirty="0" smtClean="0">
              <a:solidFill>
                <a:schemeClr val="dk1"/>
              </a:solidFill>
              <a:ea typeface="Calibri"/>
              <a:sym typeface="Calibri"/>
            </a:endParaRPr>
          </a:p>
          <a:p>
            <a:pPr lvl="0"/>
            <a:endParaRPr lang="en-GB" dirty="0" smtClean="0">
              <a:solidFill>
                <a:schemeClr val="dk1"/>
              </a:solidFill>
              <a:ea typeface="Calibri"/>
              <a:sym typeface="Calibri"/>
            </a:endParaRPr>
          </a:p>
          <a:p>
            <a:pPr lvl="0"/>
            <a:endParaRPr dirty="0">
              <a:solidFill>
                <a:schemeClr val="dk1"/>
              </a:solidFill>
              <a:ea typeface="Calibri"/>
              <a:sym typeface="Calibri"/>
            </a:endParaRPr>
          </a:p>
        </p:txBody>
      </p:sp>
      <p:graphicFrame>
        <p:nvGraphicFramePr>
          <p:cNvPr id="4" name="Chart 3"/>
          <p:cNvGraphicFramePr/>
          <p:nvPr>
            <p:extLst>
              <p:ext uri="{D42A27DB-BD31-4B8C-83A1-F6EECF244321}">
                <p14:modId xmlns:p14="http://schemas.microsoft.com/office/powerpoint/2010/main" val="1019323365"/>
              </p:ext>
            </p:extLst>
          </p:nvPr>
        </p:nvGraphicFramePr>
        <p:xfrm>
          <a:off x="215168" y="1399680"/>
          <a:ext cx="4190797" cy="351511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93185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43"/>
          <p:cNvSpPr txBox="1">
            <a:spLocks noGrp="1"/>
          </p:cNvSpPr>
          <p:nvPr>
            <p:ph type="title"/>
          </p:nvPr>
        </p:nvSpPr>
        <p:spPr>
          <a:xfrm>
            <a:off x="316676" y="121975"/>
            <a:ext cx="7239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IN"/>
              <a:t>Surveys</a:t>
            </a:r>
            <a:endParaRPr/>
          </a:p>
        </p:txBody>
      </p:sp>
      <p:sp>
        <p:nvSpPr>
          <p:cNvPr id="684" name="Google Shape;684;p43"/>
          <p:cNvSpPr txBox="1"/>
          <p:nvPr/>
        </p:nvSpPr>
        <p:spPr>
          <a:xfrm>
            <a:off x="194381" y="777600"/>
            <a:ext cx="8773056" cy="425088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smtClean="0">
                <a:solidFill>
                  <a:schemeClr val="dk1"/>
                </a:solidFill>
                <a:latin typeface="+mj-lt"/>
                <a:ea typeface="Calibri"/>
                <a:cs typeface="Calibri"/>
                <a:sym typeface="Calibri"/>
              </a:rPr>
              <a:t>Insights</a:t>
            </a:r>
          </a:p>
          <a:p>
            <a:pPr lvl="0"/>
            <a:endParaRPr lang="en-US" dirty="0" smtClean="0">
              <a:solidFill>
                <a:schemeClr val="dk1"/>
              </a:solidFill>
              <a:ea typeface="Calibri"/>
              <a:sym typeface="Calibri"/>
            </a:endParaRPr>
          </a:p>
          <a:p>
            <a:pPr lvl="0"/>
            <a:endParaRPr lang="en-GB" dirty="0" smtClean="0">
              <a:solidFill>
                <a:schemeClr val="dk1"/>
              </a:solidFill>
              <a:ea typeface="Calibri"/>
              <a:sym typeface="Calibri"/>
            </a:endParaRPr>
          </a:p>
          <a:p>
            <a:pPr lvl="0"/>
            <a:endParaRPr dirty="0">
              <a:solidFill>
                <a:schemeClr val="dk1"/>
              </a:solidFill>
              <a:ea typeface="Calibri"/>
              <a:sym typeface="Calibri"/>
            </a:endParaRPr>
          </a:p>
        </p:txBody>
      </p:sp>
      <p:graphicFrame>
        <p:nvGraphicFramePr>
          <p:cNvPr id="2" name="Chart 1"/>
          <p:cNvGraphicFramePr/>
          <p:nvPr>
            <p:extLst>
              <p:ext uri="{D42A27DB-BD31-4B8C-83A1-F6EECF244321}">
                <p14:modId xmlns:p14="http://schemas.microsoft.com/office/powerpoint/2010/main" val="4223990325"/>
              </p:ext>
            </p:extLst>
          </p:nvPr>
        </p:nvGraphicFramePr>
        <p:xfrm>
          <a:off x="254045" y="1114560"/>
          <a:ext cx="5771763" cy="388638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1271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43"/>
          <p:cNvSpPr txBox="1">
            <a:spLocks noGrp="1"/>
          </p:cNvSpPr>
          <p:nvPr>
            <p:ph type="title"/>
          </p:nvPr>
        </p:nvSpPr>
        <p:spPr>
          <a:xfrm>
            <a:off x="316676" y="121975"/>
            <a:ext cx="7239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IN"/>
              <a:t>Surveys</a:t>
            </a:r>
            <a:endParaRPr/>
          </a:p>
        </p:txBody>
      </p:sp>
      <p:sp>
        <p:nvSpPr>
          <p:cNvPr id="684" name="Google Shape;684;p43"/>
          <p:cNvSpPr txBox="1"/>
          <p:nvPr/>
        </p:nvSpPr>
        <p:spPr>
          <a:xfrm>
            <a:off x="194381" y="777600"/>
            <a:ext cx="8773056" cy="425088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smtClean="0">
                <a:solidFill>
                  <a:schemeClr val="dk1"/>
                </a:solidFill>
                <a:latin typeface="+mj-lt"/>
                <a:ea typeface="Calibri"/>
                <a:cs typeface="Calibri"/>
                <a:sym typeface="Calibri"/>
              </a:rPr>
              <a:t>Insights</a:t>
            </a:r>
          </a:p>
          <a:p>
            <a:pPr lvl="0"/>
            <a:endParaRPr lang="en-US" dirty="0" smtClean="0">
              <a:solidFill>
                <a:schemeClr val="dk1"/>
              </a:solidFill>
              <a:ea typeface="Calibri"/>
              <a:sym typeface="Calibri"/>
            </a:endParaRPr>
          </a:p>
          <a:p>
            <a:pPr lvl="0"/>
            <a:endParaRPr lang="en-GB" dirty="0" smtClean="0">
              <a:solidFill>
                <a:schemeClr val="dk1"/>
              </a:solidFill>
              <a:ea typeface="Calibri"/>
              <a:sym typeface="Calibri"/>
            </a:endParaRPr>
          </a:p>
          <a:p>
            <a:pPr marL="342900" lvl="0" indent="-342900">
              <a:buFont typeface="+mj-lt"/>
              <a:buAutoNum type="arabicPeriod"/>
            </a:pPr>
            <a:r>
              <a:rPr lang="en-GB" dirty="0" smtClean="0">
                <a:solidFill>
                  <a:schemeClr val="dk1"/>
                </a:solidFill>
                <a:ea typeface="Calibri"/>
                <a:sym typeface="Calibri"/>
              </a:rPr>
              <a:t>50% of the respondents have reported that restaurant hygiene is a concern for them</a:t>
            </a:r>
          </a:p>
          <a:p>
            <a:pPr marL="342900" lvl="0" indent="-342900">
              <a:buFont typeface="+mj-lt"/>
              <a:buAutoNum type="arabicPeriod"/>
            </a:pPr>
            <a:r>
              <a:rPr lang="en-GB" dirty="0" smtClean="0">
                <a:solidFill>
                  <a:schemeClr val="dk1"/>
                </a:solidFill>
                <a:ea typeface="Calibri"/>
                <a:sym typeface="Calibri"/>
              </a:rPr>
              <a:t>20% &amp; 30% of the respondents have reported that finding a particular cuisine and finding a restaurant of interest nearby is a challenge respectively</a:t>
            </a:r>
          </a:p>
          <a:p>
            <a:pPr marL="342900" lvl="0" indent="-342900">
              <a:buFont typeface="+mj-lt"/>
              <a:buAutoNum type="arabicPeriod"/>
            </a:pPr>
            <a:r>
              <a:rPr lang="en-GB" dirty="0" smtClean="0">
                <a:solidFill>
                  <a:schemeClr val="dk1"/>
                </a:solidFill>
                <a:ea typeface="Calibri"/>
                <a:sym typeface="Calibri"/>
              </a:rPr>
              <a:t>100% of the respondents have used online food delivery services before</a:t>
            </a:r>
          </a:p>
          <a:p>
            <a:pPr marL="342900" lvl="0" indent="-342900">
              <a:buFont typeface="+mj-lt"/>
              <a:buAutoNum type="arabicPeriod"/>
            </a:pPr>
            <a:r>
              <a:rPr lang="en-GB" dirty="0" smtClean="0">
                <a:solidFill>
                  <a:schemeClr val="dk1"/>
                </a:solidFill>
                <a:ea typeface="Calibri"/>
                <a:sym typeface="Calibri"/>
              </a:rPr>
              <a:t>Ability to order from multiple restaurants is an important factor for customer satisfaction</a:t>
            </a:r>
          </a:p>
          <a:p>
            <a:pPr marL="342900" lvl="0" indent="-342900">
              <a:buFont typeface="+mj-lt"/>
              <a:buAutoNum type="arabicPeriod"/>
            </a:pPr>
            <a:r>
              <a:rPr lang="en-GB" dirty="0" smtClean="0">
                <a:solidFill>
                  <a:schemeClr val="dk1"/>
                </a:solidFill>
                <a:ea typeface="Calibri"/>
                <a:sym typeface="Calibri"/>
              </a:rPr>
              <a:t>Delivery time is an important aspect for all of the respondents</a:t>
            </a:r>
          </a:p>
          <a:p>
            <a:pPr marL="342900" lvl="0" indent="-342900">
              <a:buFont typeface="+mj-lt"/>
              <a:buAutoNum type="arabicPeriod"/>
            </a:pPr>
            <a:r>
              <a:rPr lang="en-GB" dirty="0" smtClean="0">
                <a:solidFill>
                  <a:schemeClr val="dk1"/>
                </a:solidFill>
                <a:ea typeface="Calibri"/>
                <a:sym typeface="Calibri"/>
              </a:rPr>
              <a:t>46% of respondents have reported that price is a major factor while ordering food online</a:t>
            </a:r>
          </a:p>
          <a:p>
            <a:pPr marL="342900" lvl="0" indent="-342900">
              <a:buFont typeface="+mj-lt"/>
              <a:buAutoNum type="arabicPeriod"/>
            </a:pPr>
            <a:endParaRPr lang="en-GB" dirty="0">
              <a:solidFill>
                <a:schemeClr val="dk1"/>
              </a:solidFill>
              <a:ea typeface="Calibri"/>
              <a:sym typeface="Calibri"/>
            </a:endParaRPr>
          </a:p>
          <a:p>
            <a:pPr lvl="0"/>
            <a:endParaRPr lang="en-GB" dirty="0" smtClean="0">
              <a:solidFill>
                <a:schemeClr val="dk1"/>
              </a:solidFill>
              <a:ea typeface="Calibri"/>
              <a:sym typeface="Calibri"/>
            </a:endParaRPr>
          </a:p>
        </p:txBody>
      </p:sp>
    </p:spTree>
    <p:extLst>
      <p:ext uri="{BB962C8B-B14F-4D97-AF65-F5344CB8AC3E}">
        <p14:creationId xmlns:p14="http://schemas.microsoft.com/office/powerpoint/2010/main" val="15287039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44"/>
          <p:cNvSpPr txBox="1">
            <a:spLocks noGrp="1"/>
          </p:cNvSpPr>
          <p:nvPr>
            <p:ph type="title"/>
          </p:nvPr>
        </p:nvSpPr>
        <p:spPr>
          <a:xfrm>
            <a:off x="316676" y="121975"/>
            <a:ext cx="7239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IN"/>
              <a:t>Interviews</a:t>
            </a:r>
            <a:endParaRPr/>
          </a:p>
        </p:txBody>
      </p:sp>
      <p:sp>
        <p:nvSpPr>
          <p:cNvPr id="692" name="Google Shape;692;p44"/>
          <p:cNvSpPr txBox="1"/>
          <p:nvPr/>
        </p:nvSpPr>
        <p:spPr>
          <a:xfrm>
            <a:off x="316674" y="1003724"/>
            <a:ext cx="8585970" cy="354523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smtClean="0">
                <a:solidFill>
                  <a:schemeClr val="dk1"/>
                </a:solidFill>
                <a:ea typeface="Calibri"/>
                <a:sym typeface="Calibri"/>
              </a:rPr>
              <a:t>Interview Questions</a:t>
            </a:r>
            <a:endParaRPr sz="2400" dirty="0">
              <a:solidFill>
                <a:schemeClr val="dk1"/>
              </a:solidFill>
              <a:ea typeface="Calibri"/>
              <a:sym typeface="Calibri"/>
            </a:endParaRPr>
          </a:p>
          <a:p>
            <a:pPr marL="0" lvl="0" indent="0" algn="l" rtl="0">
              <a:spcBef>
                <a:spcPts val="0"/>
              </a:spcBef>
              <a:spcAft>
                <a:spcPts val="0"/>
              </a:spcAft>
              <a:buNone/>
            </a:pPr>
            <a:endParaRPr lang="en-GB" sz="1800" dirty="0" smtClean="0">
              <a:solidFill>
                <a:schemeClr val="dk1"/>
              </a:solidFill>
              <a:latin typeface="Calibri"/>
              <a:ea typeface="Calibri"/>
              <a:cs typeface="Calibri"/>
              <a:sym typeface="Calibri"/>
            </a:endParaRPr>
          </a:p>
          <a:p>
            <a:pPr marL="342900" lvl="0" indent="-342900">
              <a:buFont typeface="+mj-lt"/>
              <a:buAutoNum type="arabicPeriod"/>
            </a:pPr>
            <a:r>
              <a:rPr lang="en-US" dirty="0"/>
              <a:t>What is you age</a:t>
            </a:r>
            <a:r>
              <a:rPr lang="en-US" dirty="0" smtClean="0"/>
              <a:t>?</a:t>
            </a:r>
          </a:p>
          <a:p>
            <a:pPr marL="342900" lvl="0" indent="-342900">
              <a:buFont typeface="+mj-lt"/>
              <a:buAutoNum type="arabicPeriod"/>
            </a:pPr>
            <a:r>
              <a:rPr lang="en-US" dirty="0" smtClean="0"/>
              <a:t>What is your marital status, single or married?</a:t>
            </a:r>
          </a:p>
          <a:p>
            <a:pPr marL="342900" lvl="0" indent="-342900">
              <a:buFont typeface="+mj-lt"/>
              <a:buAutoNum type="arabicPeriod"/>
            </a:pPr>
            <a:r>
              <a:rPr lang="en-US" dirty="0" smtClean="0"/>
              <a:t>Where </a:t>
            </a:r>
            <a:r>
              <a:rPr lang="en-US" dirty="0"/>
              <a:t>is your hometown</a:t>
            </a:r>
            <a:r>
              <a:rPr lang="en-US" dirty="0" smtClean="0"/>
              <a:t>?</a:t>
            </a:r>
          </a:p>
          <a:p>
            <a:pPr marL="342900" lvl="0" indent="-342900">
              <a:buFont typeface="+mj-lt"/>
              <a:buAutoNum type="arabicPeriod"/>
            </a:pPr>
            <a:r>
              <a:rPr lang="en-US" dirty="0" smtClean="0"/>
              <a:t>Where are you currently residing?</a:t>
            </a:r>
          </a:p>
          <a:p>
            <a:pPr marL="342900" lvl="0" indent="-342900">
              <a:buFont typeface="+mj-lt"/>
              <a:buAutoNum type="arabicPeriod"/>
            </a:pPr>
            <a:r>
              <a:rPr lang="en-US" dirty="0" smtClean="0"/>
              <a:t>Are </a:t>
            </a:r>
            <a:r>
              <a:rPr lang="en-US" dirty="0"/>
              <a:t>you working or not</a:t>
            </a:r>
            <a:r>
              <a:rPr lang="en-US" dirty="0" smtClean="0"/>
              <a:t>?</a:t>
            </a:r>
          </a:p>
          <a:p>
            <a:pPr marL="342900" lvl="0" indent="-342900">
              <a:buFont typeface="+mj-lt"/>
              <a:buAutoNum type="arabicPeriod"/>
            </a:pPr>
            <a:r>
              <a:rPr lang="en-US" dirty="0" smtClean="0"/>
              <a:t>What </a:t>
            </a:r>
            <a:r>
              <a:rPr lang="en-US" dirty="0"/>
              <a:t>phone do you use</a:t>
            </a:r>
            <a:r>
              <a:rPr lang="en-US" dirty="0" smtClean="0"/>
              <a:t>?</a:t>
            </a:r>
          </a:p>
          <a:p>
            <a:pPr marL="342900" lvl="0" indent="-342900">
              <a:buFont typeface="+mj-lt"/>
              <a:buAutoNum type="arabicPeriod"/>
            </a:pPr>
            <a:r>
              <a:rPr lang="en-US" dirty="0" smtClean="0"/>
              <a:t>Are </a:t>
            </a:r>
            <a:r>
              <a:rPr lang="en-US" dirty="0"/>
              <a:t>you mobile person or laptop/PC person</a:t>
            </a:r>
            <a:r>
              <a:rPr lang="en-US" dirty="0" smtClean="0"/>
              <a:t>?</a:t>
            </a:r>
          </a:p>
          <a:p>
            <a:pPr marL="342900" lvl="0" indent="-342900">
              <a:buFont typeface="+mj-lt"/>
              <a:buAutoNum type="arabicPeriod"/>
            </a:pPr>
            <a:r>
              <a:rPr lang="en-US" dirty="0" smtClean="0"/>
              <a:t>Do </a:t>
            </a:r>
            <a:r>
              <a:rPr lang="en-US" dirty="0"/>
              <a:t>you like cooking</a:t>
            </a:r>
            <a:r>
              <a:rPr lang="en-US" dirty="0" smtClean="0"/>
              <a:t>?</a:t>
            </a:r>
          </a:p>
          <a:p>
            <a:pPr marL="342900" lvl="0" indent="-342900">
              <a:buFont typeface="+mj-lt"/>
              <a:buAutoNum type="arabicPeriod"/>
            </a:pPr>
            <a:r>
              <a:rPr lang="en-US" dirty="0" smtClean="0"/>
              <a:t>How </a:t>
            </a:r>
            <a:r>
              <a:rPr lang="en-US" dirty="0"/>
              <a:t>often do you cook at home</a:t>
            </a:r>
            <a:r>
              <a:rPr lang="en-US" dirty="0" smtClean="0"/>
              <a:t>?</a:t>
            </a:r>
          </a:p>
          <a:p>
            <a:pPr marL="342900" lvl="0" indent="-342900">
              <a:buFont typeface="+mj-lt"/>
              <a:buAutoNum type="arabicPeriod"/>
            </a:pPr>
            <a:r>
              <a:rPr lang="en-US" dirty="0" smtClean="0"/>
              <a:t>Do </a:t>
            </a:r>
            <a:r>
              <a:rPr lang="en-US" dirty="0"/>
              <a:t>you order food from outside as well</a:t>
            </a:r>
            <a:r>
              <a:rPr lang="en-US" dirty="0" smtClean="0"/>
              <a:t>?</a:t>
            </a:r>
          </a:p>
          <a:p>
            <a:pPr marL="342900" lvl="0" indent="-342900">
              <a:buFont typeface="+mj-lt"/>
              <a:buAutoNum type="arabicPeriod"/>
            </a:pPr>
            <a:r>
              <a:rPr lang="en-US" dirty="0" smtClean="0"/>
              <a:t>How </a:t>
            </a:r>
            <a:r>
              <a:rPr lang="en-US" dirty="0"/>
              <a:t>do you go about ordering food online</a:t>
            </a:r>
            <a:r>
              <a:rPr lang="en-US" dirty="0" smtClean="0"/>
              <a:t>?</a:t>
            </a:r>
          </a:p>
          <a:p>
            <a:pPr marL="342900" lvl="0" indent="-342900">
              <a:buFont typeface="+mj-lt"/>
              <a:buAutoNum type="arabicPeriod"/>
            </a:pPr>
            <a:r>
              <a:rPr lang="en-US" dirty="0" smtClean="0"/>
              <a:t>How </a:t>
            </a:r>
            <a:r>
              <a:rPr lang="en-US" dirty="0"/>
              <a:t>do you pick what </a:t>
            </a:r>
            <a:r>
              <a:rPr lang="en-US" dirty="0" err="1"/>
              <a:t>resturant</a:t>
            </a:r>
            <a:r>
              <a:rPr lang="en-US" dirty="0"/>
              <a:t> to choose while ordering food? </a:t>
            </a:r>
            <a:endParaRPr lang="en-US" dirty="0" smtClean="0"/>
          </a:p>
          <a:p>
            <a:pPr marL="342900" lvl="0" indent="-342900">
              <a:buFont typeface="+mj-lt"/>
              <a:buAutoNum type="arabicPeriod"/>
            </a:pPr>
            <a:r>
              <a:rPr lang="en-US" dirty="0" smtClean="0"/>
              <a:t>What </a:t>
            </a:r>
            <a:r>
              <a:rPr lang="en-US" dirty="0"/>
              <a:t>challenges you face when looking out for restaurant ? What challenges do you face while ordering food online? Have you used any food ordering app? If yes, how do you find it? What you think will be more interesting and </a:t>
            </a:r>
            <a:r>
              <a:rPr lang="en-US" dirty="0" err="1"/>
              <a:t>meaningfull</a:t>
            </a:r>
            <a:r>
              <a:rPr lang="en-US" dirty="0"/>
              <a:t> to have in current app? </a:t>
            </a:r>
            <a:endParaRPr dirty="0">
              <a:solidFill>
                <a:schemeClr val="dk1"/>
              </a:solidFill>
              <a:latin typeface="+mn-lt"/>
              <a:ea typeface="Calibri"/>
              <a:cs typeface="Calibri"/>
              <a:sym typeface="Calibri"/>
            </a:endParaRPr>
          </a:p>
        </p:txBody>
      </p:sp>
    </p:spTree>
    <p:extLst>
      <p:ext uri="{BB962C8B-B14F-4D97-AF65-F5344CB8AC3E}">
        <p14:creationId xmlns:p14="http://schemas.microsoft.com/office/powerpoint/2010/main" val="337099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44"/>
          <p:cNvSpPr txBox="1">
            <a:spLocks noGrp="1"/>
          </p:cNvSpPr>
          <p:nvPr>
            <p:ph type="title"/>
          </p:nvPr>
        </p:nvSpPr>
        <p:spPr>
          <a:xfrm>
            <a:off x="316676" y="121975"/>
            <a:ext cx="7239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IN"/>
              <a:t>Interviews</a:t>
            </a:r>
            <a:endParaRPr/>
          </a:p>
        </p:txBody>
      </p:sp>
      <p:sp>
        <p:nvSpPr>
          <p:cNvPr id="692" name="Google Shape;692;p44"/>
          <p:cNvSpPr txBox="1"/>
          <p:nvPr/>
        </p:nvSpPr>
        <p:spPr>
          <a:xfrm>
            <a:off x="316674" y="1003724"/>
            <a:ext cx="8585970" cy="354523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smtClean="0">
                <a:solidFill>
                  <a:schemeClr val="dk1"/>
                </a:solidFill>
                <a:ea typeface="Calibri"/>
                <a:sym typeface="Calibri"/>
              </a:rPr>
              <a:t>Interview Questions</a:t>
            </a:r>
            <a:endParaRPr sz="2400" dirty="0">
              <a:solidFill>
                <a:schemeClr val="dk1"/>
              </a:solidFill>
              <a:ea typeface="Calibri"/>
              <a:sym typeface="Calibri"/>
            </a:endParaRPr>
          </a:p>
          <a:p>
            <a:pPr marL="0" lvl="0" indent="0" algn="l" rtl="0">
              <a:spcBef>
                <a:spcPts val="0"/>
              </a:spcBef>
              <a:spcAft>
                <a:spcPts val="0"/>
              </a:spcAft>
              <a:buNone/>
            </a:pPr>
            <a:endParaRPr lang="en-GB" sz="1800" dirty="0" smtClean="0">
              <a:solidFill>
                <a:schemeClr val="dk1"/>
              </a:solidFill>
              <a:latin typeface="Calibri"/>
              <a:ea typeface="Calibri"/>
              <a:cs typeface="Calibri"/>
              <a:sym typeface="Calibri"/>
            </a:endParaRPr>
          </a:p>
          <a:p>
            <a:pPr marL="342900" lvl="0" indent="-342900">
              <a:buFont typeface="+mj-lt"/>
              <a:buAutoNum type="arabicPeriod" startAt="14"/>
            </a:pPr>
            <a:r>
              <a:rPr lang="en-US" dirty="0" smtClean="0"/>
              <a:t>What </a:t>
            </a:r>
            <a:r>
              <a:rPr lang="en-US" dirty="0"/>
              <a:t>challenges do you face while ordering food online</a:t>
            </a:r>
            <a:r>
              <a:rPr lang="en-US" dirty="0" smtClean="0"/>
              <a:t>?</a:t>
            </a:r>
          </a:p>
          <a:p>
            <a:pPr marL="342900" lvl="0" indent="-342900">
              <a:buFont typeface="+mj-lt"/>
              <a:buAutoNum type="arabicPeriod" startAt="14"/>
            </a:pPr>
            <a:r>
              <a:rPr lang="en-US" dirty="0" smtClean="0"/>
              <a:t>Have </a:t>
            </a:r>
            <a:r>
              <a:rPr lang="en-US" dirty="0"/>
              <a:t>you used any food ordering app</a:t>
            </a:r>
            <a:r>
              <a:rPr lang="en-US" dirty="0" smtClean="0"/>
              <a:t>?</a:t>
            </a:r>
          </a:p>
          <a:p>
            <a:pPr marL="342900" lvl="0" indent="-342900">
              <a:buFont typeface="+mj-lt"/>
              <a:buAutoNum type="arabicPeriod" startAt="14"/>
            </a:pPr>
            <a:r>
              <a:rPr lang="en-US" dirty="0" smtClean="0"/>
              <a:t>If </a:t>
            </a:r>
            <a:r>
              <a:rPr lang="en-US" dirty="0"/>
              <a:t>yes, how do you find it</a:t>
            </a:r>
            <a:r>
              <a:rPr lang="en-US" dirty="0" smtClean="0"/>
              <a:t>?</a:t>
            </a:r>
          </a:p>
          <a:p>
            <a:pPr marL="342900" lvl="0" indent="-342900">
              <a:buFont typeface="+mj-lt"/>
              <a:buAutoNum type="arabicPeriod" startAt="14"/>
            </a:pPr>
            <a:r>
              <a:rPr lang="en-US" dirty="0" smtClean="0"/>
              <a:t>What </a:t>
            </a:r>
            <a:r>
              <a:rPr lang="en-US" dirty="0"/>
              <a:t>you think will be more interesting and </a:t>
            </a:r>
            <a:r>
              <a:rPr lang="en-US" dirty="0" smtClean="0"/>
              <a:t>meaningful </a:t>
            </a:r>
            <a:r>
              <a:rPr lang="en-US" dirty="0"/>
              <a:t>to have in current app? </a:t>
            </a:r>
            <a:endParaRPr dirty="0">
              <a:solidFill>
                <a:schemeClr val="dk1"/>
              </a:solidFill>
              <a:latin typeface="+mn-lt"/>
              <a:ea typeface="Calibri"/>
              <a:cs typeface="Calibri"/>
              <a:sym typeface="Calibri"/>
            </a:endParaRPr>
          </a:p>
        </p:txBody>
      </p:sp>
    </p:spTree>
    <p:extLst>
      <p:ext uri="{BB962C8B-B14F-4D97-AF65-F5344CB8AC3E}">
        <p14:creationId xmlns:p14="http://schemas.microsoft.com/office/powerpoint/2010/main" val="9978470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44"/>
          <p:cNvSpPr txBox="1">
            <a:spLocks noGrp="1"/>
          </p:cNvSpPr>
          <p:nvPr>
            <p:ph type="title"/>
          </p:nvPr>
        </p:nvSpPr>
        <p:spPr>
          <a:xfrm>
            <a:off x="316676" y="121975"/>
            <a:ext cx="7239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IN"/>
              <a:t>Interviews</a:t>
            </a:r>
            <a:endParaRPr/>
          </a:p>
        </p:txBody>
      </p:sp>
      <p:sp>
        <p:nvSpPr>
          <p:cNvPr id="692" name="Google Shape;692;p44"/>
          <p:cNvSpPr txBox="1"/>
          <p:nvPr/>
        </p:nvSpPr>
        <p:spPr>
          <a:xfrm>
            <a:off x="316674" y="738720"/>
            <a:ext cx="8585970" cy="428976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smtClean="0">
                <a:solidFill>
                  <a:schemeClr val="dk1"/>
                </a:solidFill>
                <a:ea typeface="Calibri"/>
                <a:sym typeface="Calibri"/>
              </a:rPr>
              <a:t>Insights</a:t>
            </a:r>
            <a:endParaRPr sz="2400" dirty="0">
              <a:solidFill>
                <a:schemeClr val="dk1"/>
              </a:solidFill>
              <a:ea typeface="Calibri"/>
              <a:sym typeface="Calibri"/>
            </a:endParaRPr>
          </a:p>
          <a:p>
            <a:pPr marL="0" lvl="0" indent="0" algn="l" rtl="0">
              <a:spcBef>
                <a:spcPts val="0"/>
              </a:spcBef>
              <a:spcAft>
                <a:spcPts val="0"/>
              </a:spcAft>
              <a:buNone/>
            </a:pPr>
            <a:endParaRPr lang="en-GB" sz="1800" dirty="0" smtClean="0">
              <a:solidFill>
                <a:schemeClr val="dk1"/>
              </a:solidFill>
              <a:latin typeface="Calibri"/>
              <a:ea typeface="Calibri"/>
              <a:cs typeface="Calibri"/>
              <a:sym typeface="Calibri"/>
            </a:endParaRPr>
          </a:p>
          <a:p>
            <a:pPr marL="342900" lvl="0" indent="-342900" algn="l" rtl="0">
              <a:spcBef>
                <a:spcPts val="0"/>
              </a:spcBef>
              <a:spcAft>
                <a:spcPts val="0"/>
              </a:spcAft>
              <a:buFont typeface="+mj-lt"/>
              <a:buAutoNum type="arabicPeriod"/>
            </a:pPr>
            <a:r>
              <a:rPr lang="en-GB" sz="1800" dirty="0" smtClean="0">
                <a:solidFill>
                  <a:schemeClr val="dk1"/>
                </a:solidFill>
                <a:latin typeface="Calibri"/>
                <a:ea typeface="Calibri"/>
                <a:cs typeface="Calibri"/>
                <a:sym typeface="Calibri"/>
              </a:rPr>
              <a:t>Men are more likely to order food frequently</a:t>
            </a:r>
          </a:p>
          <a:p>
            <a:pPr marL="342900" lvl="0" indent="-342900" algn="l" rtl="0">
              <a:spcBef>
                <a:spcPts val="0"/>
              </a:spcBef>
              <a:spcAft>
                <a:spcPts val="0"/>
              </a:spcAft>
              <a:buFont typeface="+mj-lt"/>
              <a:buAutoNum type="arabicPeriod"/>
            </a:pPr>
            <a:r>
              <a:rPr lang="en-GB" sz="1800" dirty="0" smtClean="0">
                <a:solidFill>
                  <a:schemeClr val="dk1"/>
                </a:solidFill>
                <a:latin typeface="Calibri"/>
                <a:ea typeface="Calibri"/>
                <a:cs typeface="Calibri"/>
                <a:sym typeface="Calibri"/>
              </a:rPr>
              <a:t>20% of the respondents who are currently living outside their hometown are frequently ordering foods online</a:t>
            </a:r>
          </a:p>
          <a:p>
            <a:pPr marL="342900" lvl="0" indent="-342900" algn="l" rtl="0">
              <a:spcBef>
                <a:spcPts val="0"/>
              </a:spcBef>
              <a:spcAft>
                <a:spcPts val="0"/>
              </a:spcAft>
              <a:buFont typeface="+mj-lt"/>
              <a:buAutoNum type="arabicPeriod"/>
            </a:pPr>
            <a:r>
              <a:rPr lang="en-GB" sz="1800" dirty="0" smtClean="0">
                <a:solidFill>
                  <a:schemeClr val="dk1"/>
                </a:solidFill>
                <a:latin typeface="Calibri"/>
                <a:ea typeface="Calibri"/>
                <a:cs typeface="Calibri"/>
                <a:sym typeface="Calibri"/>
              </a:rPr>
              <a:t>All of the respondents (men &amp; women, working professionals &amp; students, </a:t>
            </a:r>
            <a:r>
              <a:rPr lang="en-GB" sz="1800" dirty="0" err="1" smtClean="0">
                <a:solidFill>
                  <a:schemeClr val="dk1"/>
                </a:solidFill>
                <a:latin typeface="Calibri"/>
                <a:ea typeface="Calibri"/>
                <a:cs typeface="Calibri"/>
                <a:sym typeface="Calibri"/>
              </a:rPr>
              <a:t>localites</a:t>
            </a:r>
            <a:r>
              <a:rPr lang="en-GB" sz="1800" dirty="0" smtClean="0">
                <a:solidFill>
                  <a:schemeClr val="dk1"/>
                </a:solidFill>
                <a:latin typeface="Calibri"/>
                <a:ea typeface="Calibri"/>
                <a:cs typeface="Calibri"/>
                <a:sym typeface="Calibri"/>
              </a:rPr>
              <a:t> &amp; non-</a:t>
            </a:r>
            <a:r>
              <a:rPr lang="en-GB" sz="1800" dirty="0" err="1" smtClean="0">
                <a:solidFill>
                  <a:schemeClr val="dk1"/>
                </a:solidFill>
                <a:latin typeface="Calibri"/>
                <a:ea typeface="Calibri"/>
                <a:cs typeface="Calibri"/>
                <a:sym typeface="Calibri"/>
              </a:rPr>
              <a:t>localites</a:t>
            </a:r>
            <a:r>
              <a:rPr lang="en-GB" sz="1800" dirty="0" smtClean="0">
                <a:solidFill>
                  <a:schemeClr val="dk1"/>
                </a:solidFill>
                <a:latin typeface="Calibri"/>
                <a:ea typeface="Calibri"/>
                <a:cs typeface="Calibri"/>
                <a:sym typeface="Calibri"/>
              </a:rPr>
              <a:t>) have ordered food online</a:t>
            </a:r>
          </a:p>
          <a:p>
            <a:pPr marL="342900" lvl="0" indent="-342900" algn="l" rtl="0">
              <a:spcBef>
                <a:spcPts val="0"/>
              </a:spcBef>
              <a:spcAft>
                <a:spcPts val="0"/>
              </a:spcAft>
              <a:buFont typeface="+mj-lt"/>
              <a:buAutoNum type="arabicPeriod"/>
            </a:pPr>
            <a:r>
              <a:rPr lang="en-GB" sz="1800" dirty="0" smtClean="0">
                <a:solidFill>
                  <a:schemeClr val="dk1"/>
                </a:solidFill>
                <a:latin typeface="Calibri"/>
                <a:ea typeface="Calibri"/>
                <a:cs typeface="Calibri"/>
                <a:sym typeface="Calibri"/>
              </a:rPr>
              <a:t>100% of the respondents have opined that time taken to deliver should be as minimum as possible. (please note we inferred this from the discussion. </a:t>
            </a:r>
            <a:r>
              <a:rPr lang="en-US" sz="1800" dirty="0" smtClean="0">
                <a:solidFill>
                  <a:schemeClr val="dk1"/>
                </a:solidFill>
                <a:latin typeface="Calibri"/>
                <a:ea typeface="Calibri"/>
                <a:cs typeface="Calibri"/>
                <a:sym typeface="Calibri"/>
              </a:rPr>
              <a:t>S</a:t>
            </a:r>
            <a:r>
              <a:rPr lang="en-GB" sz="1800" dirty="0" smtClean="0">
                <a:solidFill>
                  <a:schemeClr val="dk1"/>
                </a:solidFill>
                <a:latin typeface="Calibri"/>
                <a:ea typeface="Calibri"/>
                <a:cs typeface="Calibri"/>
                <a:sym typeface="Calibri"/>
              </a:rPr>
              <a:t>o we </a:t>
            </a:r>
            <a:r>
              <a:rPr lang="en-GB" sz="1800" dirty="0" err="1" smtClean="0">
                <a:solidFill>
                  <a:schemeClr val="dk1"/>
                </a:solidFill>
                <a:latin typeface="Calibri"/>
                <a:ea typeface="Calibri"/>
                <a:cs typeface="Calibri"/>
                <a:sym typeface="Calibri"/>
              </a:rPr>
              <a:t>didn</a:t>
            </a:r>
            <a:r>
              <a:rPr lang="mr-IN" sz="1800" dirty="0" smtClean="0">
                <a:solidFill>
                  <a:schemeClr val="dk1"/>
                </a:solidFill>
                <a:latin typeface="Calibri"/>
                <a:ea typeface="Calibri"/>
                <a:cs typeface="Calibri"/>
                <a:sym typeface="Calibri"/>
              </a:rPr>
              <a:t>’</a:t>
            </a:r>
            <a:r>
              <a:rPr lang="en-GB" sz="1800" dirty="0" smtClean="0">
                <a:solidFill>
                  <a:schemeClr val="dk1"/>
                </a:solidFill>
                <a:latin typeface="Calibri"/>
                <a:ea typeface="Calibri"/>
                <a:cs typeface="Calibri"/>
                <a:sym typeface="Calibri"/>
              </a:rPr>
              <a:t>t ask this question again)</a:t>
            </a:r>
          </a:p>
          <a:p>
            <a:pPr marL="342900" lvl="0" indent="-342900">
              <a:buFont typeface="+mj-lt"/>
              <a:buAutoNum type="arabicPeriod"/>
            </a:pPr>
            <a:r>
              <a:rPr lang="en-GB" sz="1800" dirty="0" smtClean="0">
                <a:solidFill>
                  <a:schemeClr val="dk1"/>
                </a:solidFill>
                <a:latin typeface="Calibri"/>
                <a:ea typeface="Calibri"/>
                <a:cs typeface="Calibri"/>
                <a:sym typeface="Calibri"/>
              </a:rPr>
              <a:t>100% of the respondents have opined that delivery should be as quick as possible </a:t>
            </a:r>
            <a:r>
              <a:rPr lang="en-GB" sz="1800" dirty="0">
                <a:solidFill>
                  <a:schemeClr val="dk1"/>
                </a:solidFill>
                <a:latin typeface="Calibri"/>
                <a:ea typeface="Calibri"/>
                <a:cs typeface="Calibri"/>
                <a:sym typeface="Calibri"/>
              </a:rPr>
              <a:t>(please note we inferred this from the discussion</a:t>
            </a:r>
            <a:r>
              <a:rPr lang="en-GB" sz="1800" dirty="0" smtClean="0">
                <a:solidFill>
                  <a:schemeClr val="dk1"/>
                </a:solidFill>
                <a:latin typeface="Calibri"/>
                <a:ea typeface="Calibri"/>
                <a:cs typeface="Calibri"/>
                <a:sym typeface="Calibri"/>
              </a:rPr>
              <a:t>)</a:t>
            </a:r>
          </a:p>
          <a:p>
            <a:pPr marL="342900" lvl="0" indent="-342900">
              <a:buFont typeface="+mj-lt"/>
              <a:buAutoNum type="arabicPeriod"/>
            </a:pPr>
            <a:r>
              <a:rPr lang="en-GB" sz="1800" dirty="0" smtClean="0">
                <a:solidFill>
                  <a:schemeClr val="dk1"/>
                </a:solidFill>
                <a:latin typeface="Calibri"/>
                <a:ea typeface="Calibri"/>
                <a:cs typeface="Calibri"/>
                <a:sym typeface="Calibri"/>
              </a:rPr>
              <a:t>50% of the respondents have opined that they expect delivery at a certain specified time.</a:t>
            </a:r>
          </a:p>
          <a:p>
            <a:pPr marL="342900" lvl="0" indent="-342900" algn="l" rtl="0">
              <a:spcBef>
                <a:spcPts val="0"/>
              </a:spcBef>
              <a:spcAft>
                <a:spcPts val="0"/>
              </a:spcAft>
              <a:buFont typeface="+mj-lt"/>
              <a:buAutoNum type="arabicPeriod"/>
            </a:pPr>
            <a:endParaRPr lang="en-GB" sz="1800" dirty="0" smtClean="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722747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45"/>
          <p:cNvSpPr txBox="1">
            <a:spLocks noGrp="1"/>
          </p:cNvSpPr>
          <p:nvPr>
            <p:ph type="title"/>
          </p:nvPr>
        </p:nvSpPr>
        <p:spPr>
          <a:xfrm>
            <a:off x="618150" y="2232650"/>
            <a:ext cx="7907700" cy="5625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IN"/>
              <a:t>Part 3: Business Model Canvas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46"/>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Business Model Analysis</a:t>
            </a:r>
            <a:endParaRPr/>
          </a:p>
        </p:txBody>
      </p:sp>
      <p:sp>
        <p:nvSpPr>
          <p:cNvPr id="705" name="Google Shape;705;p46"/>
          <p:cNvSpPr txBox="1"/>
          <p:nvPr/>
        </p:nvSpPr>
        <p:spPr>
          <a:xfrm>
            <a:off x="590400" y="1076325"/>
            <a:ext cx="8245800" cy="1045800"/>
          </a:xfrm>
          <a:prstGeom prst="rect">
            <a:avLst/>
          </a:prstGeom>
          <a:noFill/>
          <a:ln>
            <a:noFill/>
          </a:ln>
        </p:spPr>
        <p:txBody>
          <a:bodyPr spcFirstLastPara="1" wrap="square" lIns="91425" tIns="91425" rIns="91425" bIns="91425" anchor="t" anchorCtr="0">
            <a:noAutofit/>
          </a:bodyPr>
          <a:lstStyle/>
          <a:p>
            <a:pPr marL="457200" lvl="0" indent="-342900">
              <a:lnSpc>
                <a:spcPct val="115000"/>
              </a:lnSpc>
              <a:buSzPts val="1800"/>
              <a:buFont typeface="Calibri"/>
              <a:buChar char="●"/>
            </a:pPr>
            <a:r>
              <a:rPr lang="en-US" sz="1800" dirty="0">
                <a:latin typeface="Calibri"/>
                <a:ea typeface="Calibri"/>
                <a:cs typeface="Calibri"/>
                <a:sym typeface="Calibri"/>
              </a:rPr>
              <a:t>Refer the Document ‘</a:t>
            </a:r>
            <a:r>
              <a:rPr lang="en-US" sz="1800" dirty="0" err="1">
                <a:latin typeface="Calibri"/>
                <a:ea typeface="Calibri"/>
                <a:cs typeface="Calibri"/>
                <a:sym typeface="Calibri"/>
              </a:rPr>
              <a:t>BMC_Persona_User</a:t>
            </a:r>
            <a:r>
              <a:rPr lang="en-US" sz="1800" dirty="0">
                <a:latin typeface="Calibri"/>
                <a:ea typeface="Calibri"/>
                <a:cs typeface="Calibri"/>
                <a:sym typeface="Calibri"/>
              </a:rPr>
              <a:t> Journey Map.doc’</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47"/>
          <p:cNvSpPr txBox="1">
            <a:spLocks noGrp="1"/>
          </p:cNvSpPr>
          <p:nvPr>
            <p:ph type="title"/>
          </p:nvPr>
        </p:nvSpPr>
        <p:spPr>
          <a:xfrm>
            <a:off x="618150" y="2232650"/>
            <a:ext cx="7907700" cy="5625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IN"/>
              <a:t>Part 4: Product Artefacts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48"/>
          <p:cNvSpPr txBox="1">
            <a:spLocks noGrp="1"/>
          </p:cNvSpPr>
          <p:nvPr>
            <p:ph type="title"/>
          </p:nvPr>
        </p:nvSpPr>
        <p:spPr>
          <a:xfrm>
            <a:off x="316679" y="11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User Persona</a:t>
            </a:r>
            <a:endParaRPr/>
          </a:p>
        </p:txBody>
      </p:sp>
      <p:sp>
        <p:nvSpPr>
          <p:cNvPr id="717" name="Google Shape;717;p48"/>
          <p:cNvSpPr txBox="1"/>
          <p:nvPr/>
        </p:nvSpPr>
        <p:spPr>
          <a:xfrm>
            <a:off x="380850" y="865025"/>
            <a:ext cx="8382300" cy="4097100"/>
          </a:xfrm>
          <a:prstGeom prst="rect">
            <a:avLst/>
          </a:prstGeom>
          <a:noFill/>
          <a:ln>
            <a:noFill/>
          </a:ln>
        </p:spPr>
        <p:txBody>
          <a:bodyPr spcFirstLastPara="1" wrap="square" lIns="91425" tIns="91425" rIns="91425" bIns="91425" anchor="t" anchorCtr="0">
            <a:noAutofit/>
          </a:bodyPr>
          <a:lstStyle/>
          <a:p>
            <a:pPr marL="457200" lvl="0" indent="-342900">
              <a:lnSpc>
                <a:spcPct val="115000"/>
              </a:lnSpc>
              <a:buSzPts val="1800"/>
              <a:buFont typeface="Calibri"/>
              <a:buChar char="●"/>
            </a:pPr>
            <a:r>
              <a:rPr lang="en-US" sz="1800" dirty="0" smtClean="0">
                <a:latin typeface="Calibri"/>
                <a:ea typeface="Calibri"/>
                <a:cs typeface="Calibri"/>
                <a:sym typeface="Calibri"/>
              </a:rPr>
              <a:t>Refer the </a:t>
            </a:r>
            <a:r>
              <a:rPr lang="en-US" sz="1800" dirty="0">
                <a:latin typeface="Calibri"/>
                <a:ea typeface="Calibri"/>
                <a:cs typeface="Calibri"/>
                <a:sym typeface="Calibri"/>
              </a:rPr>
              <a:t>Document ‘</a:t>
            </a:r>
            <a:r>
              <a:rPr lang="en-US" sz="1800" dirty="0" err="1">
                <a:latin typeface="Calibri"/>
                <a:ea typeface="Calibri"/>
                <a:cs typeface="Calibri"/>
                <a:sym typeface="Calibri"/>
              </a:rPr>
              <a:t>BMC_Persona_User</a:t>
            </a:r>
            <a:r>
              <a:rPr lang="en-US" sz="1800" dirty="0">
                <a:latin typeface="Calibri"/>
                <a:ea typeface="Calibri"/>
                <a:cs typeface="Calibri"/>
                <a:sym typeface="Calibri"/>
              </a:rPr>
              <a:t> Journey </a:t>
            </a:r>
            <a:r>
              <a:rPr lang="en-US" sz="1800" dirty="0" smtClean="0">
                <a:latin typeface="Calibri"/>
                <a:ea typeface="Calibri"/>
                <a:cs typeface="Calibri"/>
                <a:sym typeface="Calibri"/>
              </a:rPr>
              <a:t>Map.doc’</a:t>
            </a:r>
            <a:endParaRPr sz="1800" dirty="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37"/>
          <p:cNvSpPr txBox="1">
            <a:spLocks noGrp="1"/>
          </p:cNvSpPr>
          <p:nvPr>
            <p:ph type="title"/>
          </p:nvPr>
        </p:nvSpPr>
        <p:spPr>
          <a:xfrm>
            <a:off x="316674" y="121975"/>
            <a:ext cx="46194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Target Market Identification</a:t>
            </a:r>
            <a:endParaRPr/>
          </a:p>
        </p:txBody>
      </p:sp>
      <p:sp>
        <p:nvSpPr>
          <p:cNvPr id="4" name="TextBox 3"/>
          <p:cNvSpPr txBox="1"/>
          <p:nvPr/>
        </p:nvSpPr>
        <p:spPr>
          <a:xfrm>
            <a:off x="614947" y="935789"/>
            <a:ext cx="8007685" cy="1384995"/>
          </a:xfrm>
          <a:prstGeom prst="rect">
            <a:avLst/>
          </a:prstGeom>
          <a:noFill/>
        </p:spPr>
        <p:txBody>
          <a:bodyPr wrap="square" rtlCol="0">
            <a:spAutoFit/>
          </a:bodyPr>
          <a:lstStyle/>
          <a:p>
            <a:r>
              <a:rPr lang="en-US" dirty="0" smtClean="0"/>
              <a:t>Food delivery is not a new concept. People are used to order food by making phone call to the restaurant of their choice. The convenience of ordering food from multiple restaurants with just few clicks on their smart phone is a delight for many and this led and is continuing to lead to the astronomical rise of the industry.</a:t>
            </a:r>
          </a:p>
          <a:p>
            <a:endParaRPr lang="en-US" dirty="0"/>
          </a:p>
          <a:p>
            <a:r>
              <a:rPr lang="en-US" dirty="0" smtClean="0"/>
              <a:t>This growth is mainly powered by the </a:t>
            </a:r>
            <a:r>
              <a:rPr lang="en-US" dirty="0" err="1" smtClean="0"/>
              <a:t>millennials</a:t>
            </a:r>
            <a:r>
              <a:rPr lang="en-US" dirty="0" smtClean="0"/>
              <a:t> in urban &amp; semi urban areas.</a:t>
            </a:r>
            <a:endParaRPr lang="en-US" dirty="0"/>
          </a:p>
        </p:txBody>
      </p:sp>
      <p:sp>
        <p:nvSpPr>
          <p:cNvPr id="7" name="TextBox 6"/>
          <p:cNvSpPr txBox="1"/>
          <p:nvPr/>
        </p:nvSpPr>
        <p:spPr>
          <a:xfrm>
            <a:off x="614947" y="2392944"/>
            <a:ext cx="8007685" cy="523220"/>
          </a:xfrm>
          <a:prstGeom prst="rect">
            <a:avLst/>
          </a:prstGeom>
          <a:noFill/>
        </p:spPr>
        <p:txBody>
          <a:bodyPr wrap="square" rtlCol="0">
            <a:spAutoFit/>
          </a:bodyPr>
          <a:lstStyle/>
          <a:p>
            <a:r>
              <a:rPr lang="en-US" dirty="0" smtClean="0"/>
              <a:t>It was estimated by Frost &amp; Sullivan that the </a:t>
            </a:r>
            <a:r>
              <a:rPr lang="en-US" b="1" dirty="0" smtClean="0"/>
              <a:t>Total Online Food Delivery Market</a:t>
            </a:r>
            <a:r>
              <a:rPr lang="en-US" dirty="0" smtClean="0"/>
              <a:t> is around $ 100B and is expected to grow to $ 200B by 2025.</a:t>
            </a:r>
            <a:endParaRPr lang="en-US" dirty="0"/>
          </a:p>
        </p:txBody>
      </p:sp>
      <p:sp>
        <p:nvSpPr>
          <p:cNvPr id="9" name="TextBox 8"/>
          <p:cNvSpPr txBox="1"/>
          <p:nvPr/>
        </p:nvSpPr>
        <p:spPr>
          <a:xfrm>
            <a:off x="628316" y="3181684"/>
            <a:ext cx="8074527" cy="523220"/>
          </a:xfrm>
          <a:prstGeom prst="rect">
            <a:avLst/>
          </a:prstGeom>
          <a:noFill/>
        </p:spPr>
        <p:txBody>
          <a:bodyPr wrap="square" rtlCol="0">
            <a:spAutoFit/>
          </a:bodyPr>
          <a:lstStyle/>
          <a:p>
            <a:r>
              <a:rPr lang="en-US" dirty="0" smtClean="0"/>
              <a:t>In India, our </a:t>
            </a:r>
            <a:r>
              <a:rPr lang="en-US" b="1" dirty="0" smtClean="0"/>
              <a:t>Serviceable Market</a:t>
            </a:r>
            <a:r>
              <a:rPr lang="en-US" dirty="0" smtClean="0"/>
              <a:t>, the market in 2020 is worth around $ 10B and is estimated to grow to $ 12B by 2025. </a:t>
            </a:r>
            <a:endParaRPr lang="en-US" dirty="0"/>
          </a:p>
        </p:txBody>
      </p:sp>
      <p:sp>
        <p:nvSpPr>
          <p:cNvPr id="10" name="TextBox 9"/>
          <p:cNvSpPr txBox="1"/>
          <p:nvPr/>
        </p:nvSpPr>
        <p:spPr>
          <a:xfrm>
            <a:off x="641688" y="3930316"/>
            <a:ext cx="8071440" cy="307777"/>
          </a:xfrm>
          <a:prstGeom prst="rect">
            <a:avLst/>
          </a:prstGeom>
          <a:noFill/>
        </p:spPr>
        <p:txBody>
          <a:bodyPr wrap="none" rtlCol="0">
            <a:spAutoFit/>
          </a:bodyPr>
          <a:lstStyle/>
          <a:p>
            <a:r>
              <a:rPr lang="en-US" dirty="0" smtClean="0"/>
              <a:t>Assuming, we can capture 20% of the current market by 2025, we can obtain a market of $ 2.4B.</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49"/>
          <p:cNvSpPr txBox="1">
            <a:spLocks noGrp="1"/>
          </p:cNvSpPr>
          <p:nvPr>
            <p:ph type="title"/>
          </p:nvPr>
        </p:nvSpPr>
        <p:spPr>
          <a:xfrm>
            <a:off x="316679" y="11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User Journey Map</a:t>
            </a:r>
            <a:endParaRPr/>
          </a:p>
        </p:txBody>
      </p:sp>
      <p:sp>
        <p:nvSpPr>
          <p:cNvPr id="723" name="Google Shape;723;p49"/>
          <p:cNvSpPr txBox="1"/>
          <p:nvPr/>
        </p:nvSpPr>
        <p:spPr>
          <a:xfrm>
            <a:off x="380850" y="829550"/>
            <a:ext cx="8382300" cy="4097100"/>
          </a:xfrm>
          <a:prstGeom prst="rect">
            <a:avLst/>
          </a:prstGeom>
          <a:noFill/>
          <a:ln>
            <a:noFill/>
          </a:ln>
        </p:spPr>
        <p:txBody>
          <a:bodyPr spcFirstLastPara="1" wrap="square" lIns="91425" tIns="91425" rIns="91425" bIns="91425" anchor="t" anchorCtr="0">
            <a:noAutofit/>
          </a:bodyPr>
          <a:lstStyle/>
          <a:p>
            <a:pPr marL="457200" lvl="0" indent="-342900">
              <a:lnSpc>
                <a:spcPct val="115000"/>
              </a:lnSpc>
              <a:buSzPts val="1800"/>
              <a:buFont typeface="Calibri"/>
              <a:buChar char="●"/>
            </a:pPr>
            <a:r>
              <a:rPr lang="en-US" sz="1800" dirty="0">
                <a:latin typeface="Calibri"/>
                <a:ea typeface="Calibri"/>
                <a:cs typeface="Calibri"/>
                <a:sym typeface="Calibri"/>
              </a:rPr>
              <a:t>Refer the Document ‘</a:t>
            </a:r>
            <a:r>
              <a:rPr lang="en-US" sz="1800" dirty="0" err="1">
                <a:latin typeface="Calibri"/>
                <a:ea typeface="Calibri"/>
                <a:cs typeface="Calibri"/>
                <a:sym typeface="Calibri"/>
              </a:rPr>
              <a:t>BMC_Persona_User</a:t>
            </a:r>
            <a:r>
              <a:rPr lang="en-US" sz="1800" dirty="0">
                <a:latin typeface="Calibri"/>
                <a:ea typeface="Calibri"/>
                <a:cs typeface="Calibri"/>
                <a:sym typeface="Calibri"/>
              </a:rPr>
              <a:t> Journey Map.doc’</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50"/>
          <p:cNvSpPr txBox="1">
            <a:spLocks noGrp="1"/>
          </p:cNvSpPr>
          <p:nvPr>
            <p:ph type="title"/>
          </p:nvPr>
        </p:nvSpPr>
        <p:spPr>
          <a:xfrm>
            <a:off x="618150" y="2232650"/>
            <a:ext cx="7907700" cy="5625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IN"/>
              <a:t>Part 5: Minimum Viable Product Creation</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51"/>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Features/Functionalities</a:t>
            </a:r>
            <a:endParaRPr/>
          </a:p>
        </p:txBody>
      </p:sp>
      <p:sp>
        <p:nvSpPr>
          <p:cNvPr id="735" name="Google Shape;735;p51"/>
          <p:cNvSpPr txBox="1"/>
          <p:nvPr/>
        </p:nvSpPr>
        <p:spPr>
          <a:xfrm>
            <a:off x="380850" y="853200"/>
            <a:ext cx="8382300" cy="4097100"/>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IN" sz="1800" dirty="0" smtClean="0">
                <a:latin typeface="+mn-lt"/>
                <a:ea typeface="Calibri"/>
                <a:cs typeface="Calibri"/>
                <a:sym typeface="Calibri"/>
              </a:rPr>
              <a:t>Login/Sign-up using Google, Social (FB), Email</a:t>
            </a:r>
          </a:p>
          <a:p>
            <a:pPr marL="285750" lvl="0" indent="-285750" algn="l" rtl="0">
              <a:spcBef>
                <a:spcPts val="0"/>
              </a:spcBef>
              <a:spcAft>
                <a:spcPts val="0"/>
              </a:spcAft>
              <a:buFont typeface="Arial" panose="020B0604020202020204" pitchFamily="34" charset="0"/>
              <a:buChar char="•"/>
            </a:pPr>
            <a:r>
              <a:rPr lang="en-US" sz="1800" dirty="0" smtClean="0">
                <a:latin typeface="+mn-lt"/>
                <a:ea typeface="Calibri"/>
                <a:cs typeface="Calibri"/>
                <a:sym typeface="Calibri"/>
              </a:rPr>
              <a:t>Profile Page</a:t>
            </a:r>
          </a:p>
          <a:p>
            <a:pPr marL="285750" lvl="0" indent="-285750" algn="l" rtl="0">
              <a:spcBef>
                <a:spcPts val="0"/>
              </a:spcBef>
              <a:spcAft>
                <a:spcPts val="0"/>
              </a:spcAft>
              <a:buFont typeface="Arial" panose="020B0604020202020204" pitchFamily="34" charset="0"/>
              <a:buChar char="•"/>
            </a:pPr>
            <a:r>
              <a:rPr lang="en-US" sz="1800" dirty="0" smtClean="0">
                <a:latin typeface="+mn-lt"/>
                <a:ea typeface="Calibri"/>
                <a:cs typeface="Calibri"/>
                <a:sym typeface="Calibri"/>
              </a:rPr>
              <a:t>Auto location detection</a:t>
            </a:r>
          </a:p>
          <a:p>
            <a:pPr marL="285750" lvl="0" indent="-285750" algn="l" rtl="0">
              <a:spcBef>
                <a:spcPts val="0"/>
              </a:spcBef>
              <a:spcAft>
                <a:spcPts val="0"/>
              </a:spcAft>
              <a:buFont typeface="Arial" panose="020B0604020202020204" pitchFamily="34" charset="0"/>
              <a:buChar char="•"/>
            </a:pPr>
            <a:r>
              <a:rPr lang="en-US" sz="1800" dirty="0" smtClean="0">
                <a:latin typeface="+mn-lt"/>
                <a:ea typeface="Calibri"/>
                <a:cs typeface="Calibri"/>
                <a:sym typeface="Calibri"/>
              </a:rPr>
              <a:t>Home Page with all restaurant listed</a:t>
            </a:r>
          </a:p>
          <a:p>
            <a:pPr marL="285750" lvl="0" indent="-285750" algn="l" rtl="0">
              <a:spcBef>
                <a:spcPts val="0"/>
              </a:spcBef>
              <a:spcAft>
                <a:spcPts val="0"/>
              </a:spcAft>
              <a:buFont typeface="Arial" panose="020B0604020202020204" pitchFamily="34" charset="0"/>
              <a:buChar char="•"/>
            </a:pPr>
            <a:r>
              <a:rPr lang="en-US" sz="1800" dirty="0" smtClean="0">
                <a:latin typeface="+mn-lt"/>
                <a:ea typeface="Calibri"/>
                <a:cs typeface="Calibri"/>
                <a:sym typeface="Calibri"/>
              </a:rPr>
              <a:t>Search Restaurant (Based on Name or Cuisine)</a:t>
            </a:r>
          </a:p>
          <a:p>
            <a:pPr marL="285750" lvl="0" indent="-285750" algn="l" rtl="0">
              <a:spcBef>
                <a:spcPts val="0"/>
              </a:spcBef>
              <a:spcAft>
                <a:spcPts val="0"/>
              </a:spcAft>
              <a:buFont typeface="Arial" panose="020B0604020202020204" pitchFamily="34" charset="0"/>
              <a:buChar char="•"/>
            </a:pPr>
            <a:r>
              <a:rPr lang="en-US" sz="1800" dirty="0" smtClean="0">
                <a:latin typeface="+mn-lt"/>
                <a:ea typeface="Calibri"/>
                <a:cs typeface="Calibri"/>
                <a:sym typeface="Calibri"/>
              </a:rPr>
              <a:t>Filter based on delivery time, cuisine, price and rating</a:t>
            </a:r>
          </a:p>
          <a:p>
            <a:pPr marL="285750" lvl="0" indent="-285750" algn="l" rtl="0">
              <a:spcBef>
                <a:spcPts val="0"/>
              </a:spcBef>
              <a:spcAft>
                <a:spcPts val="0"/>
              </a:spcAft>
              <a:buFont typeface="Arial" panose="020B0604020202020204" pitchFamily="34" charset="0"/>
              <a:buChar char="•"/>
            </a:pPr>
            <a:r>
              <a:rPr lang="en-US" sz="1800" dirty="0" smtClean="0">
                <a:latin typeface="+mn-lt"/>
                <a:ea typeface="Calibri"/>
                <a:cs typeface="Calibri"/>
                <a:sym typeface="Calibri"/>
              </a:rPr>
              <a:t>Restaurants to display review. rating, food quality and hygiene rating</a:t>
            </a:r>
          </a:p>
          <a:p>
            <a:pPr marL="285750" lvl="0" indent="-285750" algn="l" rtl="0">
              <a:spcBef>
                <a:spcPts val="0"/>
              </a:spcBef>
              <a:spcAft>
                <a:spcPts val="0"/>
              </a:spcAft>
              <a:buFont typeface="Arial" panose="020B0604020202020204" pitchFamily="34" charset="0"/>
              <a:buChar char="•"/>
            </a:pPr>
            <a:r>
              <a:rPr lang="en-US" sz="1800" dirty="0" smtClean="0">
                <a:latin typeface="+mn-lt"/>
                <a:ea typeface="Calibri"/>
                <a:cs typeface="Calibri"/>
                <a:sym typeface="Calibri"/>
              </a:rPr>
              <a:t>Displaying food, restaurant and kitchen images </a:t>
            </a:r>
          </a:p>
          <a:p>
            <a:pPr marL="285750" lvl="0" indent="-285750" algn="l" rtl="0">
              <a:spcBef>
                <a:spcPts val="0"/>
              </a:spcBef>
              <a:spcAft>
                <a:spcPts val="0"/>
              </a:spcAft>
              <a:buFont typeface="Arial" panose="020B0604020202020204" pitchFamily="34" charset="0"/>
              <a:buChar char="•"/>
            </a:pPr>
            <a:r>
              <a:rPr lang="en-US" sz="1800" dirty="0" smtClean="0">
                <a:latin typeface="+mn-lt"/>
                <a:ea typeface="Calibri"/>
                <a:cs typeface="Calibri"/>
                <a:sym typeface="Calibri"/>
              </a:rPr>
              <a:t>Option to show only pure-veg</a:t>
            </a:r>
          </a:p>
          <a:p>
            <a:pPr marL="285750" lvl="0" indent="-285750" algn="l" rtl="0">
              <a:spcBef>
                <a:spcPts val="0"/>
              </a:spcBef>
              <a:spcAft>
                <a:spcPts val="0"/>
              </a:spcAft>
              <a:buFont typeface="Arial" panose="020B0604020202020204" pitchFamily="34" charset="0"/>
              <a:buChar char="•"/>
            </a:pPr>
            <a:r>
              <a:rPr lang="en-US" sz="1800" dirty="0" smtClean="0">
                <a:latin typeface="+mn-lt"/>
                <a:ea typeface="Calibri"/>
                <a:cs typeface="Calibri"/>
                <a:sym typeface="Calibri"/>
              </a:rPr>
              <a:t>Displaying the menu along with price</a:t>
            </a:r>
          </a:p>
          <a:p>
            <a:pPr marL="285750" lvl="0" indent="-285750" algn="l" rtl="0">
              <a:spcBef>
                <a:spcPts val="0"/>
              </a:spcBef>
              <a:spcAft>
                <a:spcPts val="0"/>
              </a:spcAft>
              <a:buFont typeface="Arial" panose="020B0604020202020204" pitchFamily="34" charset="0"/>
              <a:buChar char="•"/>
            </a:pPr>
            <a:r>
              <a:rPr lang="en-US" sz="1800" dirty="0" smtClean="0">
                <a:latin typeface="+mn-lt"/>
                <a:ea typeface="Calibri"/>
                <a:cs typeface="Calibri"/>
                <a:sym typeface="Calibri"/>
              </a:rPr>
              <a:t>Highlighting all the items which are best seller/chef special</a:t>
            </a:r>
          </a:p>
          <a:p>
            <a:pPr marL="285750" lvl="0" indent="-285750" algn="l" rtl="0">
              <a:spcBef>
                <a:spcPts val="0"/>
              </a:spcBef>
              <a:spcAft>
                <a:spcPts val="0"/>
              </a:spcAft>
              <a:buFont typeface="Arial" panose="020B0604020202020204" pitchFamily="34" charset="0"/>
              <a:buChar char="•"/>
            </a:pPr>
            <a:r>
              <a:rPr lang="en-US" sz="1800" dirty="0" smtClean="0">
                <a:latin typeface="+mn-lt"/>
                <a:ea typeface="Calibri"/>
                <a:cs typeface="Calibri"/>
                <a:sym typeface="Calibri"/>
              </a:rPr>
              <a:t>Add/remove items in cart</a:t>
            </a:r>
          </a:p>
          <a:p>
            <a:pPr marL="285750" lvl="0" indent="-285750" algn="l" rtl="0">
              <a:spcBef>
                <a:spcPts val="0"/>
              </a:spcBef>
              <a:spcAft>
                <a:spcPts val="0"/>
              </a:spcAft>
              <a:buFont typeface="Arial" panose="020B0604020202020204" pitchFamily="34" charset="0"/>
              <a:buChar char="•"/>
            </a:pPr>
            <a:r>
              <a:rPr lang="en-US" sz="1800" dirty="0" smtClean="0">
                <a:latin typeface="+mn-lt"/>
                <a:ea typeface="Calibri"/>
                <a:cs typeface="Calibri"/>
                <a:sym typeface="Calibri"/>
              </a:rPr>
              <a:t>Change quantity of the items</a:t>
            </a:r>
          </a:p>
          <a:p>
            <a:pPr marL="285750" lvl="0" indent="-285750" algn="l" rtl="0">
              <a:spcBef>
                <a:spcPts val="0"/>
              </a:spcBef>
              <a:spcAft>
                <a:spcPts val="0"/>
              </a:spcAft>
              <a:buFont typeface="Arial" panose="020B0604020202020204" pitchFamily="34" charset="0"/>
              <a:buChar char="•"/>
            </a:pPr>
            <a:endParaRPr lang="en-US" sz="1800" dirty="0" smtClean="0">
              <a:latin typeface="+mn-lt"/>
              <a:ea typeface="Calibri"/>
              <a:cs typeface="Calibri"/>
              <a:sym typeface="Calibri"/>
            </a:endParaRPr>
          </a:p>
          <a:p>
            <a:pPr marL="285750" lvl="0" indent="-285750" algn="l" rtl="0">
              <a:spcBef>
                <a:spcPts val="0"/>
              </a:spcBef>
              <a:spcAft>
                <a:spcPts val="0"/>
              </a:spcAft>
              <a:buFont typeface="Arial" panose="020B0604020202020204" pitchFamily="34" charset="0"/>
              <a:buChar char="•"/>
            </a:pPr>
            <a:endParaRPr sz="1800" dirty="0">
              <a:latin typeface="+mn-lt"/>
              <a:ea typeface="Calibri"/>
              <a:cs typeface="Calibri"/>
              <a:sym typeface="Calibri"/>
            </a:endParaRPr>
          </a:p>
        </p:txBody>
      </p:sp>
    </p:spTree>
    <p:extLst>
      <p:ext uri="{BB962C8B-B14F-4D97-AF65-F5344CB8AC3E}">
        <p14:creationId xmlns:p14="http://schemas.microsoft.com/office/powerpoint/2010/main" val="25559909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51"/>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Features/Functionalities</a:t>
            </a:r>
            <a:endParaRPr/>
          </a:p>
        </p:txBody>
      </p:sp>
      <p:sp>
        <p:nvSpPr>
          <p:cNvPr id="735" name="Google Shape;735;p51"/>
          <p:cNvSpPr txBox="1"/>
          <p:nvPr/>
        </p:nvSpPr>
        <p:spPr>
          <a:xfrm>
            <a:off x="380850" y="853200"/>
            <a:ext cx="8382300" cy="4097100"/>
          </a:xfrm>
          <a:prstGeom prst="rect">
            <a:avLst/>
          </a:prstGeom>
          <a:noFill/>
          <a:ln>
            <a:noFill/>
          </a:ln>
        </p:spPr>
        <p:txBody>
          <a:bodyPr spcFirstLastPara="1" wrap="square" lIns="91425" tIns="91425" rIns="91425" bIns="91425" numCol="1" anchor="t" anchorCtr="0">
            <a:noAutofit/>
          </a:bodyPr>
          <a:lstStyle/>
          <a:p>
            <a:pPr marL="285750" lvl="0" indent="-285750">
              <a:buFont typeface="Arial" panose="020B0604020202020204" pitchFamily="34" charset="0"/>
              <a:buChar char="•"/>
            </a:pPr>
            <a:r>
              <a:rPr lang="en-US" sz="1800" dirty="0">
                <a:latin typeface="+mn-lt"/>
                <a:ea typeface="Calibri"/>
                <a:cs typeface="Calibri"/>
                <a:sym typeface="Calibri"/>
              </a:rPr>
              <a:t>Checkout – payment options like net-banking, card, UPI or COD</a:t>
            </a:r>
          </a:p>
          <a:p>
            <a:pPr marL="285750" lvl="0" indent="-285750">
              <a:buFont typeface="Arial" panose="020B0604020202020204" pitchFamily="34" charset="0"/>
              <a:buChar char="•"/>
            </a:pPr>
            <a:r>
              <a:rPr lang="en-US" sz="1800" dirty="0">
                <a:latin typeface="+mn-lt"/>
                <a:ea typeface="Calibri"/>
                <a:cs typeface="Calibri"/>
                <a:sym typeface="Calibri"/>
              </a:rPr>
              <a:t>Providing coupon codes at the time of checkout</a:t>
            </a:r>
          </a:p>
          <a:p>
            <a:pPr marL="285750" lvl="0" indent="-285750" algn="l" rtl="0">
              <a:spcBef>
                <a:spcPts val="0"/>
              </a:spcBef>
              <a:spcAft>
                <a:spcPts val="0"/>
              </a:spcAft>
              <a:buFont typeface="Arial" panose="020B0604020202020204" pitchFamily="34" charset="0"/>
              <a:buChar char="•"/>
            </a:pPr>
            <a:r>
              <a:rPr lang="en-US" sz="1800" dirty="0" smtClean="0">
                <a:latin typeface="+mn-lt"/>
                <a:ea typeface="Calibri"/>
                <a:cs typeface="Calibri"/>
                <a:sym typeface="Calibri"/>
              </a:rPr>
              <a:t>Order tracking – map view to track delivery person</a:t>
            </a:r>
          </a:p>
          <a:p>
            <a:pPr marL="285750" lvl="0" indent="-285750" algn="l" rtl="0">
              <a:spcBef>
                <a:spcPts val="0"/>
              </a:spcBef>
              <a:spcAft>
                <a:spcPts val="0"/>
              </a:spcAft>
              <a:buFont typeface="Arial" panose="020B0604020202020204" pitchFamily="34" charset="0"/>
              <a:buChar char="•"/>
            </a:pPr>
            <a:r>
              <a:rPr lang="en-US" sz="1800" dirty="0" smtClean="0">
                <a:latin typeface="+mn-lt"/>
                <a:ea typeface="Calibri"/>
                <a:cs typeface="Calibri"/>
                <a:sym typeface="Calibri"/>
              </a:rPr>
              <a:t>Order tracking – regular status update</a:t>
            </a:r>
          </a:p>
          <a:p>
            <a:pPr marL="285750" lvl="0" indent="-285750" algn="l" rtl="0">
              <a:spcBef>
                <a:spcPts val="0"/>
              </a:spcBef>
              <a:spcAft>
                <a:spcPts val="0"/>
              </a:spcAft>
              <a:buFont typeface="Arial" panose="020B0604020202020204" pitchFamily="34" charset="0"/>
              <a:buChar char="•"/>
            </a:pPr>
            <a:r>
              <a:rPr lang="en-US" sz="1800" dirty="0" smtClean="0">
                <a:latin typeface="+mn-lt"/>
                <a:ea typeface="Calibri"/>
                <a:cs typeface="Calibri"/>
                <a:sym typeface="Calibri"/>
              </a:rPr>
              <a:t>Order tracking – real time tentative delivery time display</a:t>
            </a:r>
          </a:p>
          <a:p>
            <a:pPr marL="285750" lvl="0" indent="-285750" algn="l" rtl="0">
              <a:spcBef>
                <a:spcPts val="0"/>
              </a:spcBef>
              <a:spcAft>
                <a:spcPts val="0"/>
              </a:spcAft>
              <a:buFont typeface="Arial" panose="020B0604020202020204" pitchFamily="34" charset="0"/>
              <a:buChar char="•"/>
            </a:pPr>
            <a:r>
              <a:rPr lang="en-US" sz="1800" dirty="0" smtClean="0">
                <a:latin typeface="+mn-lt"/>
                <a:ea typeface="Calibri"/>
                <a:cs typeface="Calibri"/>
                <a:sym typeface="Calibri"/>
              </a:rPr>
              <a:t>Restaurant Rating and review by customer</a:t>
            </a:r>
          </a:p>
          <a:p>
            <a:pPr marL="285750" lvl="0" indent="-285750" algn="l" rtl="0">
              <a:spcBef>
                <a:spcPts val="0"/>
              </a:spcBef>
              <a:spcAft>
                <a:spcPts val="0"/>
              </a:spcAft>
              <a:buFont typeface="Arial" panose="020B0604020202020204" pitchFamily="34" charset="0"/>
              <a:buChar char="•"/>
            </a:pPr>
            <a:r>
              <a:rPr lang="en-US" sz="1800" dirty="0" smtClean="0">
                <a:latin typeface="+mn-lt"/>
                <a:ea typeface="Calibri"/>
                <a:cs typeface="Calibri"/>
                <a:sym typeface="Calibri"/>
              </a:rPr>
              <a:t>Previous Order Listing Page</a:t>
            </a:r>
          </a:p>
          <a:p>
            <a:pPr marL="285750" lvl="0" indent="-285750" algn="l" rtl="0">
              <a:spcBef>
                <a:spcPts val="0"/>
              </a:spcBef>
              <a:spcAft>
                <a:spcPts val="0"/>
              </a:spcAft>
              <a:buFont typeface="Arial" panose="020B0604020202020204" pitchFamily="34" charset="0"/>
              <a:buChar char="•"/>
            </a:pPr>
            <a:r>
              <a:rPr lang="en-US" sz="1800" dirty="0" smtClean="0">
                <a:latin typeface="+mn-lt"/>
                <a:ea typeface="Calibri"/>
                <a:cs typeface="Calibri"/>
                <a:sym typeface="Calibri"/>
              </a:rPr>
              <a:t>Social Media Sharing  Page</a:t>
            </a:r>
          </a:p>
          <a:p>
            <a:pPr marL="285750" lvl="0" indent="-285750" algn="l" rtl="0">
              <a:spcBef>
                <a:spcPts val="0"/>
              </a:spcBef>
              <a:spcAft>
                <a:spcPts val="0"/>
              </a:spcAft>
              <a:buFont typeface="Arial" panose="020B0604020202020204" pitchFamily="34" charset="0"/>
              <a:buChar char="•"/>
            </a:pPr>
            <a:r>
              <a:rPr lang="en-US" sz="1800" dirty="0" smtClean="0">
                <a:latin typeface="+mn-lt"/>
                <a:ea typeface="Calibri"/>
                <a:cs typeface="Calibri"/>
                <a:sym typeface="Calibri"/>
              </a:rPr>
              <a:t>Adding friends/family to check on there purchase</a:t>
            </a:r>
          </a:p>
          <a:p>
            <a:pPr marL="285750" lvl="0" indent="-285750" algn="l" rtl="0">
              <a:spcBef>
                <a:spcPts val="0"/>
              </a:spcBef>
              <a:spcAft>
                <a:spcPts val="0"/>
              </a:spcAft>
              <a:buFont typeface="Arial" panose="020B0604020202020204" pitchFamily="34" charset="0"/>
              <a:buChar char="•"/>
            </a:pPr>
            <a:r>
              <a:rPr lang="en-US" sz="1800" dirty="0" smtClean="0">
                <a:latin typeface="+mn-lt"/>
                <a:ea typeface="Calibri"/>
                <a:cs typeface="Calibri"/>
                <a:sym typeface="Calibri"/>
              </a:rPr>
              <a:t>Ordering from multiple restaurants in single order</a:t>
            </a:r>
          </a:p>
          <a:p>
            <a:pPr marL="285750" lvl="2" indent="-285750">
              <a:buFont typeface="Arial" panose="020B0604020202020204" pitchFamily="34" charset="0"/>
              <a:buChar char="•"/>
            </a:pPr>
            <a:endParaRPr sz="1800" dirty="0">
              <a:latin typeface="+mn-lt"/>
              <a:ea typeface="Calibri"/>
              <a:cs typeface="Calibri"/>
              <a:sym typeface="Calibri"/>
            </a:endParaRPr>
          </a:p>
        </p:txBody>
      </p:sp>
    </p:spTree>
    <p:extLst>
      <p:ext uri="{BB962C8B-B14F-4D97-AF65-F5344CB8AC3E}">
        <p14:creationId xmlns:p14="http://schemas.microsoft.com/office/powerpoint/2010/main" val="20577713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52"/>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Must Have Features</a:t>
            </a:r>
            <a:endParaRPr/>
          </a:p>
        </p:txBody>
      </p:sp>
      <p:graphicFrame>
        <p:nvGraphicFramePr>
          <p:cNvPr id="741" name="Google Shape;741;p52"/>
          <p:cNvGraphicFramePr/>
          <p:nvPr>
            <p:extLst>
              <p:ext uri="{D42A27DB-BD31-4B8C-83A1-F6EECF244321}">
                <p14:modId xmlns:p14="http://schemas.microsoft.com/office/powerpoint/2010/main" val="2689065827"/>
              </p:ext>
            </p:extLst>
          </p:nvPr>
        </p:nvGraphicFramePr>
        <p:xfrm>
          <a:off x="858982" y="849657"/>
          <a:ext cx="7239000" cy="4095060"/>
        </p:xfrm>
        <a:graphic>
          <a:graphicData uri="http://schemas.openxmlformats.org/drawingml/2006/table">
            <a:tbl>
              <a:tblPr>
                <a:noFill/>
                <a:tableStyleId>{ADEF916E-E4ED-461B-B27E-FC02062E6889}</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616175">
                <a:tc>
                  <a:txBody>
                    <a:bodyPr/>
                    <a:lstStyle/>
                    <a:p>
                      <a:pPr marL="0" lvl="0" indent="0" algn="ctr" rtl="0">
                        <a:spcBef>
                          <a:spcPts val="0"/>
                        </a:spcBef>
                        <a:spcAft>
                          <a:spcPts val="0"/>
                        </a:spcAft>
                        <a:buNone/>
                      </a:pPr>
                      <a:r>
                        <a:rPr lang="en-IN" sz="1600" b="1">
                          <a:latin typeface="+mn-lt"/>
                        </a:rPr>
                        <a:t>Feature</a:t>
                      </a:r>
                      <a:endParaRPr sz="1600" b="1">
                        <a:latin typeface="+mn-lt"/>
                      </a:endParaRPr>
                    </a:p>
                  </a:txBody>
                  <a:tcPr marL="91425" marR="91425" marT="91425" marB="91425"/>
                </a:tc>
                <a:tc>
                  <a:txBody>
                    <a:bodyPr/>
                    <a:lstStyle/>
                    <a:p>
                      <a:pPr marL="0" lvl="0" indent="0" algn="ctr" rtl="0">
                        <a:spcBef>
                          <a:spcPts val="0"/>
                        </a:spcBef>
                        <a:spcAft>
                          <a:spcPts val="0"/>
                        </a:spcAft>
                        <a:buNone/>
                      </a:pPr>
                      <a:r>
                        <a:rPr lang="en-IN" sz="1600" b="1">
                          <a:latin typeface="+mn-lt"/>
                        </a:rPr>
                        <a:t>Reason behind choosing this as a ‘Must Have Feature’</a:t>
                      </a:r>
                      <a:endParaRPr sz="1600" b="1">
                        <a:latin typeface="+mn-lt"/>
                      </a:endParaRPr>
                    </a:p>
                  </a:txBody>
                  <a:tcPr marL="91425" marR="91425" marT="91425" marB="91425"/>
                </a:tc>
                <a:extLst>
                  <a:ext uri="{0D108BD9-81ED-4DB2-BD59-A6C34878D82A}">
                    <a16:rowId xmlns:a16="http://schemas.microsoft.com/office/drawing/2014/main" val="10000"/>
                  </a:ext>
                </a:extLst>
              </a:tr>
              <a:tr h="391740">
                <a:tc>
                  <a:txBody>
                    <a:bodyPr/>
                    <a:lstStyle/>
                    <a:p>
                      <a:pPr marL="0" lvl="0" indent="0" algn="l" rtl="0">
                        <a:spcBef>
                          <a:spcPts val="0"/>
                        </a:spcBef>
                        <a:spcAft>
                          <a:spcPts val="0"/>
                        </a:spcAft>
                        <a:buNone/>
                      </a:pPr>
                      <a:r>
                        <a:rPr lang="en-US" dirty="0" smtClean="0">
                          <a:latin typeface="+mn-lt"/>
                        </a:rPr>
                        <a:t>Sign-Up/Login</a:t>
                      </a:r>
                      <a:endParaRPr dirty="0">
                        <a:latin typeface="+mn-lt"/>
                      </a:endParaRPr>
                    </a:p>
                  </a:txBody>
                  <a:tcPr marL="91425" marR="91425" marT="91425" marB="91425"/>
                </a:tc>
                <a:tc>
                  <a:txBody>
                    <a:bodyPr/>
                    <a:lstStyle/>
                    <a:p>
                      <a:pPr marL="0" lvl="0" indent="0" algn="l" rtl="0">
                        <a:spcBef>
                          <a:spcPts val="0"/>
                        </a:spcBef>
                        <a:spcAft>
                          <a:spcPts val="0"/>
                        </a:spcAft>
                        <a:buNone/>
                      </a:pPr>
                      <a:r>
                        <a:rPr lang="en-US" dirty="0" smtClean="0">
                          <a:latin typeface="+mn-lt"/>
                        </a:rPr>
                        <a:t>To give personalize attention </a:t>
                      </a:r>
                      <a:r>
                        <a:rPr lang="en-US" baseline="0" dirty="0" smtClean="0">
                          <a:latin typeface="+mn-lt"/>
                        </a:rPr>
                        <a:t>to users</a:t>
                      </a:r>
                      <a:endParaRPr dirty="0">
                        <a:latin typeface="+mn-lt"/>
                      </a:endParaRPr>
                    </a:p>
                  </a:txBody>
                  <a:tcPr marL="91425" marR="91425" marT="91425" marB="91425"/>
                </a:tc>
                <a:extLst>
                  <a:ext uri="{0D108BD9-81ED-4DB2-BD59-A6C34878D82A}">
                    <a16:rowId xmlns:a16="http://schemas.microsoft.com/office/drawing/2014/main" val="10001"/>
                  </a:ext>
                </a:extLst>
              </a:tr>
              <a:tr h="364061">
                <a:tc>
                  <a:txBody>
                    <a:bodyPr/>
                    <a:lstStyle/>
                    <a:p>
                      <a:pPr marL="0" lvl="0" indent="0" algn="l" rtl="0">
                        <a:spcBef>
                          <a:spcPts val="0"/>
                        </a:spcBef>
                        <a:spcAft>
                          <a:spcPts val="0"/>
                        </a:spcAft>
                        <a:buNone/>
                      </a:pPr>
                      <a:r>
                        <a:rPr lang="en-US" dirty="0" smtClean="0">
                          <a:latin typeface="+mn-lt"/>
                        </a:rPr>
                        <a:t>Restaurant</a:t>
                      </a:r>
                      <a:r>
                        <a:rPr lang="en-US" baseline="0" dirty="0" smtClean="0">
                          <a:latin typeface="+mn-lt"/>
                        </a:rPr>
                        <a:t> Listing</a:t>
                      </a:r>
                      <a:endParaRPr dirty="0">
                        <a:latin typeface="+mn-lt"/>
                      </a:endParaRPr>
                    </a:p>
                  </a:txBody>
                  <a:tcPr marL="91425" marR="91425" marT="91425" marB="91425"/>
                </a:tc>
                <a:tc>
                  <a:txBody>
                    <a:bodyPr/>
                    <a:lstStyle/>
                    <a:p>
                      <a:pPr marL="0" lvl="0" indent="0" algn="l" rtl="0">
                        <a:spcBef>
                          <a:spcPts val="0"/>
                        </a:spcBef>
                        <a:spcAft>
                          <a:spcPts val="0"/>
                        </a:spcAft>
                        <a:buNone/>
                      </a:pPr>
                      <a:r>
                        <a:rPr lang="en-US" dirty="0" smtClean="0">
                          <a:latin typeface="+mn-lt"/>
                        </a:rPr>
                        <a:t>For customer to select the</a:t>
                      </a:r>
                      <a:r>
                        <a:rPr lang="en-US" baseline="0" dirty="0" smtClean="0">
                          <a:latin typeface="+mn-lt"/>
                        </a:rPr>
                        <a:t> restaurant</a:t>
                      </a:r>
                      <a:endParaRPr dirty="0">
                        <a:latin typeface="+mn-lt"/>
                      </a:endParaRPr>
                    </a:p>
                  </a:txBody>
                  <a:tcPr marL="91425" marR="91425" marT="91425" marB="91425"/>
                </a:tc>
                <a:extLst>
                  <a:ext uri="{0D108BD9-81ED-4DB2-BD59-A6C34878D82A}">
                    <a16:rowId xmlns:a16="http://schemas.microsoft.com/office/drawing/2014/main" val="10002"/>
                  </a:ext>
                </a:extLst>
              </a:tr>
              <a:tr h="414660">
                <a:tc>
                  <a:txBody>
                    <a:bodyPr/>
                    <a:lstStyle/>
                    <a:p>
                      <a:pPr marL="0" lvl="0" indent="0" algn="l" rtl="0">
                        <a:spcBef>
                          <a:spcPts val="0"/>
                        </a:spcBef>
                        <a:spcAft>
                          <a:spcPts val="0"/>
                        </a:spcAft>
                        <a:buNone/>
                      </a:pPr>
                      <a:r>
                        <a:rPr lang="en-US" dirty="0" smtClean="0">
                          <a:latin typeface="+mn-lt"/>
                        </a:rPr>
                        <a:t>Restaurant</a:t>
                      </a:r>
                      <a:r>
                        <a:rPr lang="en-US" baseline="0" dirty="0" smtClean="0">
                          <a:latin typeface="+mn-lt"/>
                        </a:rPr>
                        <a:t> search and filter criteria</a:t>
                      </a:r>
                      <a:endParaRPr dirty="0">
                        <a:latin typeface="+mn-lt"/>
                      </a:endParaRPr>
                    </a:p>
                  </a:txBody>
                  <a:tcPr marL="91425" marR="91425" marT="91425" marB="91425"/>
                </a:tc>
                <a:tc>
                  <a:txBody>
                    <a:bodyPr/>
                    <a:lstStyle/>
                    <a:p>
                      <a:pPr marL="0" lvl="0" indent="0" algn="l" rtl="0">
                        <a:spcBef>
                          <a:spcPts val="0"/>
                        </a:spcBef>
                        <a:spcAft>
                          <a:spcPts val="0"/>
                        </a:spcAft>
                        <a:buNone/>
                      </a:pPr>
                      <a:r>
                        <a:rPr lang="en-US" dirty="0" smtClean="0">
                          <a:latin typeface="+mn-lt"/>
                        </a:rPr>
                        <a:t>Easy for customer to</a:t>
                      </a:r>
                      <a:r>
                        <a:rPr lang="en-US" baseline="0" dirty="0" smtClean="0">
                          <a:latin typeface="+mn-lt"/>
                        </a:rPr>
                        <a:t> search</a:t>
                      </a:r>
                      <a:endParaRPr dirty="0">
                        <a:latin typeface="+mn-lt"/>
                      </a:endParaRPr>
                    </a:p>
                  </a:txBody>
                  <a:tcPr marL="91425" marR="91425" marT="91425" marB="91425"/>
                </a:tc>
                <a:extLst>
                  <a:ext uri="{0D108BD9-81ED-4DB2-BD59-A6C34878D82A}">
                    <a16:rowId xmlns:a16="http://schemas.microsoft.com/office/drawing/2014/main" val="10003"/>
                  </a:ext>
                </a:extLst>
              </a:tr>
              <a:tr h="414660">
                <a:tc>
                  <a:txBody>
                    <a:bodyPr/>
                    <a:lstStyle/>
                    <a:p>
                      <a:pPr marL="0" lvl="0" indent="0" algn="l" rtl="0">
                        <a:spcBef>
                          <a:spcPts val="0"/>
                        </a:spcBef>
                        <a:spcAft>
                          <a:spcPts val="0"/>
                        </a:spcAft>
                        <a:buNone/>
                      </a:pPr>
                      <a:r>
                        <a:rPr lang="en-US" dirty="0" smtClean="0">
                          <a:latin typeface="+mn-lt"/>
                        </a:rPr>
                        <a:t>To show reviews, ratings and other detail</a:t>
                      </a:r>
                      <a:r>
                        <a:rPr lang="en-US" baseline="0" dirty="0" smtClean="0">
                          <a:latin typeface="+mn-lt"/>
                        </a:rPr>
                        <a:t> information about restaurant</a:t>
                      </a:r>
                      <a:endParaRPr dirty="0">
                        <a:latin typeface="+mn-lt"/>
                      </a:endParaRPr>
                    </a:p>
                  </a:txBody>
                  <a:tcPr marL="91425" marR="91425" marT="91425" marB="91425"/>
                </a:tc>
                <a:tc>
                  <a:txBody>
                    <a:bodyPr/>
                    <a:lstStyle/>
                    <a:p>
                      <a:pPr marL="0" lvl="0" indent="0" algn="l" rtl="0">
                        <a:spcBef>
                          <a:spcPts val="0"/>
                        </a:spcBef>
                        <a:spcAft>
                          <a:spcPts val="0"/>
                        </a:spcAft>
                        <a:buNone/>
                      </a:pPr>
                      <a:r>
                        <a:rPr lang="en-US" dirty="0" smtClean="0">
                          <a:latin typeface="+mn-lt"/>
                        </a:rPr>
                        <a:t>For getting customer confidence</a:t>
                      </a:r>
                      <a:endParaRPr dirty="0">
                        <a:latin typeface="+mn-lt"/>
                      </a:endParaRPr>
                    </a:p>
                  </a:txBody>
                  <a:tcPr marL="91425" marR="91425" marT="91425" marB="91425"/>
                </a:tc>
                <a:extLst>
                  <a:ext uri="{0D108BD9-81ED-4DB2-BD59-A6C34878D82A}">
                    <a16:rowId xmlns:a16="http://schemas.microsoft.com/office/drawing/2014/main" val="3781885329"/>
                  </a:ext>
                </a:extLst>
              </a:tr>
              <a:tr h="384464">
                <a:tc>
                  <a:txBody>
                    <a:bodyPr/>
                    <a:lstStyle/>
                    <a:p>
                      <a:pPr marL="0" lvl="0" indent="0" algn="l" rtl="0">
                        <a:spcBef>
                          <a:spcPts val="0"/>
                        </a:spcBef>
                        <a:spcAft>
                          <a:spcPts val="0"/>
                        </a:spcAft>
                        <a:buNone/>
                      </a:pPr>
                      <a:r>
                        <a:rPr lang="en-US" dirty="0" smtClean="0">
                          <a:latin typeface="+mn-lt"/>
                        </a:rPr>
                        <a:t>Checkout</a:t>
                      </a:r>
                      <a:endParaRPr dirty="0">
                        <a:latin typeface="+mn-lt"/>
                      </a:endParaRPr>
                    </a:p>
                  </a:txBody>
                  <a:tcPr marL="91425" marR="91425" marT="91425" marB="91425"/>
                </a:tc>
                <a:tc>
                  <a:txBody>
                    <a:bodyPr/>
                    <a:lstStyle/>
                    <a:p>
                      <a:pPr marL="0" lvl="0" indent="0" algn="l" rtl="0">
                        <a:spcBef>
                          <a:spcPts val="0"/>
                        </a:spcBef>
                        <a:spcAft>
                          <a:spcPts val="0"/>
                        </a:spcAft>
                        <a:buNone/>
                      </a:pPr>
                      <a:r>
                        <a:rPr lang="en-US" dirty="0" smtClean="0">
                          <a:latin typeface="+mn-lt"/>
                        </a:rPr>
                        <a:t>For Payment</a:t>
                      </a:r>
                      <a:endParaRPr dirty="0">
                        <a:latin typeface="+mn-lt"/>
                      </a:endParaRPr>
                    </a:p>
                  </a:txBody>
                  <a:tcPr marL="91425" marR="91425" marT="91425" marB="91425"/>
                </a:tc>
                <a:extLst>
                  <a:ext uri="{0D108BD9-81ED-4DB2-BD59-A6C34878D82A}">
                    <a16:rowId xmlns:a16="http://schemas.microsoft.com/office/drawing/2014/main" val="1444002147"/>
                  </a:ext>
                </a:extLst>
              </a:tr>
              <a:tr h="403890">
                <a:tc>
                  <a:txBody>
                    <a:bodyPr/>
                    <a:lstStyle/>
                    <a:p>
                      <a:pPr marL="0" lvl="0" indent="0" algn="l" rtl="0">
                        <a:spcBef>
                          <a:spcPts val="0"/>
                        </a:spcBef>
                        <a:spcAft>
                          <a:spcPts val="0"/>
                        </a:spcAft>
                        <a:buNone/>
                      </a:pPr>
                      <a:r>
                        <a:rPr lang="en-US" dirty="0" smtClean="0">
                          <a:latin typeface="+mn-lt"/>
                        </a:rPr>
                        <a:t>Past</a:t>
                      </a:r>
                      <a:r>
                        <a:rPr lang="en-US" baseline="0" dirty="0" smtClean="0">
                          <a:latin typeface="+mn-lt"/>
                        </a:rPr>
                        <a:t> </a:t>
                      </a:r>
                      <a:r>
                        <a:rPr lang="en-US" dirty="0" smtClean="0">
                          <a:latin typeface="+mn-lt"/>
                        </a:rPr>
                        <a:t>Order Listing</a:t>
                      </a:r>
                      <a:endParaRPr dirty="0">
                        <a:latin typeface="+mn-lt"/>
                      </a:endParaRPr>
                    </a:p>
                  </a:txBody>
                  <a:tcPr marL="91425" marR="91425" marT="91425" marB="91425"/>
                </a:tc>
                <a:tc>
                  <a:txBody>
                    <a:bodyPr/>
                    <a:lstStyle/>
                    <a:p>
                      <a:pPr marL="0" lvl="0" indent="0" algn="l" rtl="0">
                        <a:spcBef>
                          <a:spcPts val="0"/>
                        </a:spcBef>
                        <a:spcAft>
                          <a:spcPts val="0"/>
                        </a:spcAft>
                        <a:buNone/>
                      </a:pPr>
                      <a:r>
                        <a:rPr lang="en-US" dirty="0" smtClean="0">
                          <a:latin typeface="+mn-lt"/>
                        </a:rPr>
                        <a:t>To track past orders</a:t>
                      </a:r>
                      <a:endParaRPr dirty="0">
                        <a:latin typeface="+mn-lt"/>
                      </a:endParaRPr>
                    </a:p>
                  </a:txBody>
                  <a:tcPr marL="91425" marR="91425" marT="91425" marB="91425"/>
                </a:tc>
                <a:extLst>
                  <a:ext uri="{0D108BD9-81ED-4DB2-BD59-A6C34878D82A}">
                    <a16:rowId xmlns:a16="http://schemas.microsoft.com/office/drawing/2014/main" val="246115896"/>
                  </a:ext>
                </a:extLst>
              </a:tr>
              <a:tr h="403890">
                <a:tc>
                  <a:txBody>
                    <a:bodyPr/>
                    <a:lstStyle/>
                    <a:p>
                      <a:pPr marL="0" lvl="0" indent="0" algn="l" rtl="0">
                        <a:spcBef>
                          <a:spcPts val="0"/>
                        </a:spcBef>
                        <a:spcAft>
                          <a:spcPts val="0"/>
                        </a:spcAft>
                        <a:buNone/>
                      </a:pPr>
                      <a:r>
                        <a:rPr lang="en-US" dirty="0" smtClean="0">
                          <a:latin typeface="+mn-lt"/>
                        </a:rPr>
                        <a:t>Cart</a:t>
                      </a:r>
                      <a:r>
                        <a:rPr lang="en-US" baseline="0" dirty="0" smtClean="0">
                          <a:latin typeface="+mn-lt"/>
                        </a:rPr>
                        <a:t> Feature</a:t>
                      </a:r>
                      <a:endParaRPr dirty="0">
                        <a:latin typeface="+mn-lt"/>
                      </a:endParaRPr>
                    </a:p>
                  </a:txBody>
                  <a:tcPr marL="91425" marR="91425" marT="91425" marB="91425"/>
                </a:tc>
                <a:tc>
                  <a:txBody>
                    <a:bodyPr/>
                    <a:lstStyle/>
                    <a:p>
                      <a:pPr marL="0" lvl="0" indent="0" algn="l" rtl="0">
                        <a:spcBef>
                          <a:spcPts val="0"/>
                        </a:spcBef>
                        <a:spcAft>
                          <a:spcPts val="0"/>
                        </a:spcAft>
                        <a:buNone/>
                      </a:pPr>
                      <a:r>
                        <a:rPr lang="en-US" dirty="0" smtClean="0">
                          <a:latin typeface="+mn-lt"/>
                        </a:rPr>
                        <a:t>Too add/remove items to cart</a:t>
                      </a:r>
                      <a:endParaRPr dirty="0">
                        <a:latin typeface="+mn-lt"/>
                      </a:endParaRPr>
                    </a:p>
                  </a:txBody>
                  <a:tcPr marL="91425" marR="91425" marT="91425" marB="91425"/>
                </a:tc>
                <a:extLst>
                  <a:ext uri="{0D108BD9-81ED-4DB2-BD59-A6C34878D82A}">
                    <a16:rowId xmlns:a16="http://schemas.microsoft.com/office/drawing/2014/main" val="1102944702"/>
                  </a:ext>
                </a:extLst>
              </a:tr>
              <a:tr h="403890">
                <a:tc>
                  <a:txBody>
                    <a:bodyPr/>
                    <a:lstStyle/>
                    <a:p>
                      <a:pPr marL="0" lvl="0" indent="0" algn="l" rtl="0">
                        <a:spcBef>
                          <a:spcPts val="0"/>
                        </a:spcBef>
                        <a:spcAft>
                          <a:spcPts val="0"/>
                        </a:spcAft>
                        <a:buNone/>
                      </a:pPr>
                      <a:r>
                        <a:rPr lang="en-US" dirty="0" smtClean="0">
                          <a:latin typeface="+mn-lt"/>
                        </a:rPr>
                        <a:t>Order Tracking</a:t>
                      </a:r>
                      <a:endParaRPr dirty="0">
                        <a:latin typeface="+mn-lt"/>
                      </a:endParaRPr>
                    </a:p>
                  </a:txBody>
                  <a:tcPr marL="91425" marR="91425" marT="91425" marB="91425"/>
                </a:tc>
                <a:tc>
                  <a:txBody>
                    <a:bodyPr/>
                    <a:lstStyle/>
                    <a:p>
                      <a:pPr marL="0" lvl="0" indent="0" algn="l" rtl="0">
                        <a:spcBef>
                          <a:spcPts val="0"/>
                        </a:spcBef>
                        <a:spcAft>
                          <a:spcPts val="0"/>
                        </a:spcAft>
                        <a:buNone/>
                      </a:pPr>
                      <a:r>
                        <a:rPr lang="en-US" dirty="0" smtClean="0">
                          <a:latin typeface="+mn-lt"/>
                        </a:rPr>
                        <a:t>Helping customer to</a:t>
                      </a:r>
                      <a:r>
                        <a:rPr lang="en-US" baseline="0" dirty="0" smtClean="0">
                          <a:latin typeface="+mn-lt"/>
                        </a:rPr>
                        <a:t> track orders</a:t>
                      </a:r>
                      <a:endParaRPr dirty="0">
                        <a:latin typeface="+mn-lt"/>
                      </a:endParaRPr>
                    </a:p>
                  </a:txBody>
                  <a:tcPr marL="91425" marR="91425" marT="91425" marB="91425"/>
                </a:tc>
                <a:extLst>
                  <a:ext uri="{0D108BD9-81ED-4DB2-BD59-A6C34878D82A}">
                    <a16:rowId xmlns:a16="http://schemas.microsoft.com/office/drawing/2014/main" val="2743493823"/>
                  </a:ext>
                </a:extLst>
              </a:tr>
            </a:tbl>
          </a:graphicData>
        </a:graphic>
      </p:graphicFrame>
    </p:spTree>
    <p:extLst>
      <p:ext uri="{BB962C8B-B14F-4D97-AF65-F5344CB8AC3E}">
        <p14:creationId xmlns:p14="http://schemas.microsoft.com/office/powerpoint/2010/main" val="38956242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53"/>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Nice to Have Features</a:t>
            </a:r>
            <a:endParaRPr/>
          </a:p>
        </p:txBody>
      </p:sp>
      <p:sp>
        <p:nvSpPr>
          <p:cNvPr id="748" name="Google Shape;748;p53"/>
          <p:cNvSpPr txBox="1"/>
          <p:nvPr/>
        </p:nvSpPr>
        <p:spPr>
          <a:xfrm>
            <a:off x="380850" y="853200"/>
            <a:ext cx="8382300" cy="4097100"/>
          </a:xfrm>
          <a:prstGeom prst="rect">
            <a:avLst/>
          </a:prstGeom>
          <a:noFill/>
          <a:ln>
            <a:noFill/>
          </a:ln>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sz="1800" dirty="0">
                <a:latin typeface="+mn-lt"/>
                <a:ea typeface="Calibri"/>
                <a:cs typeface="Calibri"/>
                <a:sym typeface="Calibri"/>
              </a:rPr>
              <a:t>Option to show only </a:t>
            </a:r>
            <a:r>
              <a:rPr lang="en-US" sz="1800" dirty="0" smtClean="0">
                <a:latin typeface="+mn-lt"/>
                <a:ea typeface="Calibri"/>
                <a:cs typeface="Calibri"/>
                <a:sym typeface="Calibri"/>
              </a:rPr>
              <a:t>pure-veg</a:t>
            </a:r>
          </a:p>
          <a:p>
            <a:pPr marL="285750" lvl="0" indent="-285750">
              <a:buFont typeface="Arial" panose="020B0604020202020204" pitchFamily="34" charset="0"/>
              <a:buChar char="•"/>
            </a:pPr>
            <a:r>
              <a:rPr lang="en-US" sz="1800" dirty="0" smtClean="0">
                <a:latin typeface="+mn-lt"/>
                <a:ea typeface="Calibri"/>
                <a:cs typeface="Calibri"/>
                <a:sym typeface="Calibri"/>
              </a:rPr>
              <a:t>Order from multiple restaurant in single order</a:t>
            </a:r>
          </a:p>
          <a:p>
            <a:pPr marL="285750" lvl="0" indent="-285750">
              <a:buFont typeface="Arial" panose="020B0604020202020204" pitchFamily="34" charset="0"/>
              <a:buChar char="•"/>
            </a:pPr>
            <a:r>
              <a:rPr lang="en-US" sz="1800" dirty="0" smtClean="0">
                <a:latin typeface="+mn-lt"/>
                <a:ea typeface="Calibri"/>
                <a:cs typeface="Calibri"/>
                <a:sym typeface="Calibri"/>
              </a:rPr>
              <a:t>Displaying chef recommendation/ most ordered flags over menu items</a:t>
            </a:r>
          </a:p>
          <a:p>
            <a:pPr marL="285750" lvl="0" indent="-285750">
              <a:buFont typeface="Arial" panose="020B0604020202020204" pitchFamily="34" charset="0"/>
              <a:buChar char="•"/>
            </a:pPr>
            <a:r>
              <a:rPr lang="en-US" sz="1800" dirty="0" smtClean="0">
                <a:latin typeface="+mn-lt"/>
                <a:ea typeface="Calibri"/>
                <a:cs typeface="Calibri"/>
                <a:sym typeface="Calibri"/>
              </a:rPr>
              <a:t>‘Customer also purchased’ feature</a:t>
            </a:r>
          </a:p>
          <a:p>
            <a:pPr marL="285750" lvl="0" indent="-285750">
              <a:buFont typeface="Arial" panose="020B0604020202020204" pitchFamily="34" charset="0"/>
              <a:buChar char="•"/>
            </a:pPr>
            <a:r>
              <a:rPr lang="en-US" sz="1800" dirty="0" smtClean="0">
                <a:latin typeface="+mn-lt"/>
                <a:ea typeface="Calibri"/>
                <a:cs typeface="Calibri"/>
                <a:sym typeface="Calibri"/>
              </a:rPr>
              <a:t>Re-Order feature</a:t>
            </a:r>
          </a:p>
          <a:p>
            <a:pPr marL="285750" lvl="0" indent="-285750">
              <a:buFont typeface="Arial" panose="020B0604020202020204" pitchFamily="34" charset="0"/>
              <a:buChar char="•"/>
            </a:pPr>
            <a:r>
              <a:rPr lang="en-US" sz="1800" dirty="0" smtClean="0">
                <a:latin typeface="+mn-lt"/>
                <a:ea typeface="Calibri"/>
                <a:cs typeface="Calibri"/>
                <a:sym typeface="Calibri"/>
              </a:rPr>
              <a:t>Social Media Sharing</a:t>
            </a:r>
          </a:p>
          <a:p>
            <a:pPr marL="285750" lvl="0" indent="-285750">
              <a:buFont typeface="Arial" panose="020B0604020202020204" pitchFamily="34" charset="0"/>
              <a:buChar char="•"/>
            </a:pPr>
            <a:r>
              <a:rPr lang="en-US" sz="1800" dirty="0" smtClean="0">
                <a:latin typeface="+mn-lt"/>
                <a:ea typeface="Calibri"/>
                <a:cs typeface="Calibri"/>
                <a:sym typeface="Calibri"/>
              </a:rPr>
              <a:t>Friends/Family follow</a:t>
            </a:r>
          </a:p>
          <a:p>
            <a:pPr marL="285750" lvl="0" indent="-285750">
              <a:buFont typeface="Arial" panose="020B0604020202020204" pitchFamily="34" charset="0"/>
              <a:buChar char="•"/>
            </a:pPr>
            <a:r>
              <a:rPr lang="en-US" sz="1800" dirty="0" smtClean="0">
                <a:latin typeface="+mn-lt"/>
                <a:ea typeface="Calibri"/>
                <a:cs typeface="Calibri"/>
                <a:sym typeface="Calibri"/>
              </a:rPr>
              <a:t>Coupon Codes</a:t>
            </a:r>
          </a:p>
          <a:p>
            <a:pPr marL="285750" lvl="0" indent="-285750">
              <a:buFont typeface="Arial" panose="020B0604020202020204" pitchFamily="34" charset="0"/>
              <a:buChar char="•"/>
            </a:pPr>
            <a:endParaRPr lang="en-US" sz="1800" dirty="0">
              <a:latin typeface="+mn-lt"/>
              <a:ea typeface="Calibri"/>
              <a:cs typeface="Calibri"/>
              <a:sym typeface="Calibri"/>
            </a:endParaRPr>
          </a:p>
        </p:txBody>
      </p:sp>
    </p:spTree>
    <p:extLst>
      <p:ext uri="{BB962C8B-B14F-4D97-AF65-F5344CB8AC3E}">
        <p14:creationId xmlns:p14="http://schemas.microsoft.com/office/powerpoint/2010/main" val="36087248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54"/>
          <p:cNvSpPr txBox="1">
            <a:spLocks noGrp="1"/>
          </p:cNvSpPr>
          <p:nvPr>
            <p:ph type="title"/>
          </p:nvPr>
        </p:nvSpPr>
        <p:spPr>
          <a:xfrm>
            <a:off x="618150" y="2209000"/>
            <a:ext cx="7907700" cy="5625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IN"/>
              <a:t>Part 6: Sketching</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55"/>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Features</a:t>
            </a:r>
            <a:endParaRPr/>
          </a:p>
        </p:txBody>
      </p:sp>
      <p:graphicFrame>
        <p:nvGraphicFramePr>
          <p:cNvPr id="760" name="Google Shape;760;p55"/>
          <p:cNvGraphicFramePr/>
          <p:nvPr>
            <p:extLst>
              <p:ext uri="{D42A27DB-BD31-4B8C-83A1-F6EECF244321}">
                <p14:modId xmlns:p14="http://schemas.microsoft.com/office/powerpoint/2010/main" val="956122791"/>
              </p:ext>
            </p:extLst>
          </p:nvPr>
        </p:nvGraphicFramePr>
        <p:xfrm>
          <a:off x="807028" y="752512"/>
          <a:ext cx="7239000" cy="4297470"/>
        </p:xfrm>
        <a:graphic>
          <a:graphicData uri="http://schemas.openxmlformats.org/drawingml/2006/table">
            <a:tbl>
              <a:tblPr>
                <a:noFill/>
                <a:tableStyleId>{ADEF916E-E4ED-461B-B27E-FC02062E6889}</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243375">
                <a:tc>
                  <a:txBody>
                    <a:bodyPr/>
                    <a:lstStyle/>
                    <a:p>
                      <a:pPr marL="0" lvl="0" indent="0" algn="ctr" rtl="0">
                        <a:spcBef>
                          <a:spcPts val="0"/>
                        </a:spcBef>
                        <a:spcAft>
                          <a:spcPts val="0"/>
                        </a:spcAft>
                        <a:buNone/>
                      </a:pPr>
                      <a:r>
                        <a:rPr lang="en-IN" sz="1600" b="1" dirty="0"/>
                        <a:t>Page name</a:t>
                      </a:r>
                      <a:endParaRPr sz="1600" b="1" dirty="0"/>
                    </a:p>
                  </a:txBody>
                  <a:tcPr marL="91425" marR="91425" marT="91425" marB="91425"/>
                </a:tc>
                <a:tc>
                  <a:txBody>
                    <a:bodyPr/>
                    <a:lstStyle/>
                    <a:p>
                      <a:pPr marL="0" lvl="0" indent="0" algn="ctr" rtl="0">
                        <a:spcBef>
                          <a:spcPts val="0"/>
                        </a:spcBef>
                        <a:spcAft>
                          <a:spcPts val="0"/>
                        </a:spcAft>
                        <a:buNone/>
                      </a:pPr>
                      <a:r>
                        <a:rPr lang="en-IN" sz="1600" b="1"/>
                        <a:t>It’s Features/Functionalities</a:t>
                      </a:r>
                      <a:endParaRPr sz="1600" b="1"/>
                    </a:p>
                  </a:txBody>
                  <a:tcPr marL="91425" marR="91425" marT="91425" marB="91425"/>
                </a:tc>
                <a:extLst>
                  <a:ext uri="{0D108BD9-81ED-4DB2-BD59-A6C34878D82A}">
                    <a16:rowId xmlns:a16="http://schemas.microsoft.com/office/drawing/2014/main" val="10000"/>
                  </a:ext>
                </a:extLst>
              </a:tr>
              <a:tr h="598100">
                <a:tc>
                  <a:txBody>
                    <a:bodyPr/>
                    <a:lstStyle/>
                    <a:p>
                      <a:pPr marL="0" lvl="0" indent="0" algn="l" rtl="0">
                        <a:spcBef>
                          <a:spcPts val="0"/>
                        </a:spcBef>
                        <a:spcAft>
                          <a:spcPts val="0"/>
                        </a:spcAft>
                        <a:buNone/>
                      </a:pPr>
                      <a:r>
                        <a:rPr lang="en-US" dirty="0" smtClean="0"/>
                        <a:t>Home Screen</a:t>
                      </a:r>
                      <a:endParaRPr dirty="0"/>
                    </a:p>
                  </a:txBody>
                  <a:tcPr marL="91425" marR="91425" marT="91425" marB="91425"/>
                </a:tc>
                <a:tc>
                  <a:txBody>
                    <a:bodyPr/>
                    <a:lstStyle/>
                    <a:p>
                      <a:pPr marL="0" lvl="0" indent="0" algn="l" rtl="0">
                        <a:spcBef>
                          <a:spcPts val="0"/>
                        </a:spcBef>
                        <a:spcAft>
                          <a:spcPts val="0"/>
                        </a:spcAft>
                        <a:buNone/>
                      </a:pPr>
                      <a:r>
                        <a:rPr lang="en-US" dirty="0" smtClean="0"/>
                        <a:t>List of restaurants, displays</a:t>
                      </a:r>
                      <a:r>
                        <a:rPr lang="en-US" baseline="0" dirty="0" smtClean="0"/>
                        <a:t> promotions, search based on cuisine or restaurant</a:t>
                      </a:r>
                      <a:endParaRPr dirty="0"/>
                    </a:p>
                  </a:txBody>
                  <a:tcPr marL="91425" marR="91425" marT="91425" marB="91425"/>
                </a:tc>
                <a:extLst>
                  <a:ext uri="{0D108BD9-81ED-4DB2-BD59-A6C34878D82A}">
                    <a16:rowId xmlns:a16="http://schemas.microsoft.com/office/drawing/2014/main" val="10001"/>
                  </a:ext>
                </a:extLst>
              </a:tr>
              <a:tr h="598100">
                <a:tc>
                  <a:txBody>
                    <a:bodyPr/>
                    <a:lstStyle/>
                    <a:p>
                      <a:pPr marL="0" lvl="0" indent="0" algn="l" rtl="0">
                        <a:spcBef>
                          <a:spcPts val="0"/>
                        </a:spcBef>
                        <a:spcAft>
                          <a:spcPts val="0"/>
                        </a:spcAft>
                        <a:buNone/>
                      </a:pPr>
                      <a:r>
                        <a:rPr lang="en-US" dirty="0" smtClean="0"/>
                        <a:t>Login page</a:t>
                      </a:r>
                      <a:endParaRPr dirty="0"/>
                    </a:p>
                  </a:txBody>
                  <a:tcPr marL="91425" marR="91425" marT="91425" marB="91425"/>
                </a:tc>
                <a:tc>
                  <a:txBody>
                    <a:bodyPr/>
                    <a:lstStyle/>
                    <a:p>
                      <a:pPr marL="0" lvl="0" indent="0" algn="l" rtl="0">
                        <a:spcBef>
                          <a:spcPts val="0"/>
                        </a:spcBef>
                        <a:spcAft>
                          <a:spcPts val="0"/>
                        </a:spcAft>
                        <a:buNone/>
                      </a:pPr>
                      <a:r>
                        <a:rPr lang="en-US" dirty="0" smtClean="0"/>
                        <a:t>Login using phone number, email or social. Also can skip if required</a:t>
                      </a:r>
                      <a:endParaRPr dirty="0"/>
                    </a:p>
                  </a:txBody>
                  <a:tcPr marL="91425" marR="91425" marT="91425" marB="91425"/>
                </a:tc>
                <a:extLst>
                  <a:ext uri="{0D108BD9-81ED-4DB2-BD59-A6C34878D82A}">
                    <a16:rowId xmlns:a16="http://schemas.microsoft.com/office/drawing/2014/main" val="10002"/>
                  </a:ext>
                </a:extLst>
              </a:tr>
              <a:tr h="598100">
                <a:tc>
                  <a:txBody>
                    <a:bodyPr/>
                    <a:lstStyle/>
                    <a:p>
                      <a:pPr marL="0" lvl="0" indent="0" algn="l" rtl="0">
                        <a:spcBef>
                          <a:spcPts val="0"/>
                        </a:spcBef>
                        <a:spcAft>
                          <a:spcPts val="0"/>
                        </a:spcAft>
                        <a:buNone/>
                      </a:pPr>
                      <a:r>
                        <a:rPr lang="en-US" dirty="0" smtClean="0"/>
                        <a:t>Restaurant Details Page</a:t>
                      </a:r>
                      <a:endParaRPr dirty="0"/>
                    </a:p>
                  </a:txBody>
                  <a:tcPr marL="91425" marR="91425" marT="91425" marB="91425"/>
                </a:tc>
                <a:tc>
                  <a:txBody>
                    <a:bodyPr/>
                    <a:lstStyle/>
                    <a:p>
                      <a:pPr marL="0" lvl="0" indent="0" algn="l" rtl="0">
                        <a:spcBef>
                          <a:spcPts val="0"/>
                        </a:spcBef>
                        <a:spcAft>
                          <a:spcPts val="0"/>
                        </a:spcAft>
                        <a:buNone/>
                      </a:pPr>
                      <a:r>
                        <a:rPr lang="en-US" dirty="0" smtClean="0"/>
                        <a:t>Shows the rating, menu and</a:t>
                      </a:r>
                      <a:r>
                        <a:rPr lang="en-US" baseline="0" dirty="0" smtClean="0"/>
                        <a:t> can add or delete items into the cart</a:t>
                      </a:r>
                      <a:endParaRPr dirty="0"/>
                    </a:p>
                  </a:txBody>
                  <a:tcPr marL="91425" marR="91425" marT="91425" marB="91425"/>
                </a:tc>
                <a:extLst>
                  <a:ext uri="{0D108BD9-81ED-4DB2-BD59-A6C34878D82A}">
                    <a16:rowId xmlns:a16="http://schemas.microsoft.com/office/drawing/2014/main" val="10003"/>
                  </a:ext>
                </a:extLst>
              </a:tr>
              <a:tr h="598100">
                <a:tc>
                  <a:txBody>
                    <a:bodyPr/>
                    <a:lstStyle/>
                    <a:p>
                      <a:pPr marL="0" lvl="0" indent="0" algn="l" rtl="0">
                        <a:spcBef>
                          <a:spcPts val="0"/>
                        </a:spcBef>
                        <a:spcAft>
                          <a:spcPts val="0"/>
                        </a:spcAft>
                        <a:buNone/>
                      </a:pPr>
                      <a:r>
                        <a:rPr lang="en-US" dirty="0" smtClean="0"/>
                        <a:t>Checkout Page</a:t>
                      </a:r>
                      <a:endParaRPr dirty="0"/>
                    </a:p>
                  </a:txBody>
                  <a:tcPr marL="91425" marR="91425" marT="91425" marB="91425"/>
                </a:tc>
                <a:tc>
                  <a:txBody>
                    <a:bodyPr/>
                    <a:lstStyle/>
                    <a:p>
                      <a:pPr marL="0" lvl="0" indent="0" algn="l" rtl="0">
                        <a:spcBef>
                          <a:spcPts val="0"/>
                        </a:spcBef>
                        <a:spcAft>
                          <a:spcPts val="0"/>
                        </a:spcAft>
                        <a:buNone/>
                      </a:pPr>
                      <a:r>
                        <a:rPr lang="en-US" dirty="0" smtClean="0"/>
                        <a:t>Checkout page, to login(for guest users),</a:t>
                      </a:r>
                      <a:r>
                        <a:rPr lang="en-US" baseline="0" dirty="0" smtClean="0"/>
                        <a:t> add address and make payment</a:t>
                      </a:r>
                      <a:endParaRPr dirty="0"/>
                    </a:p>
                  </a:txBody>
                  <a:tcPr marL="91425" marR="91425" marT="91425" marB="91425"/>
                </a:tc>
                <a:extLst>
                  <a:ext uri="{0D108BD9-81ED-4DB2-BD59-A6C34878D82A}">
                    <a16:rowId xmlns:a16="http://schemas.microsoft.com/office/drawing/2014/main" val="181318567"/>
                  </a:ext>
                </a:extLst>
              </a:tr>
              <a:tr h="598100">
                <a:tc>
                  <a:txBody>
                    <a:bodyPr/>
                    <a:lstStyle/>
                    <a:p>
                      <a:pPr marL="0" lvl="0" indent="0" algn="l" rtl="0">
                        <a:spcBef>
                          <a:spcPts val="0"/>
                        </a:spcBef>
                        <a:spcAft>
                          <a:spcPts val="0"/>
                        </a:spcAft>
                        <a:buNone/>
                      </a:pPr>
                      <a:r>
                        <a:rPr lang="en-US" dirty="0" smtClean="0"/>
                        <a:t>Profile Page</a:t>
                      </a:r>
                      <a:endParaRPr dirty="0"/>
                    </a:p>
                  </a:txBody>
                  <a:tcPr marL="91425" marR="91425" marT="91425" marB="91425"/>
                </a:tc>
                <a:tc>
                  <a:txBody>
                    <a:bodyPr/>
                    <a:lstStyle/>
                    <a:p>
                      <a:pPr marL="0" lvl="0" indent="0" algn="l" rtl="0">
                        <a:spcBef>
                          <a:spcPts val="0"/>
                        </a:spcBef>
                        <a:spcAft>
                          <a:spcPts val="0"/>
                        </a:spcAft>
                        <a:buNone/>
                      </a:pPr>
                      <a:r>
                        <a:rPr lang="en-US" dirty="0" smtClean="0"/>
                        <a:t>Edit personal information </a:t>
                      </a:r>
                      <a:r>
                        <a:rPr lang="en-US" smtClean="0"/>
                        <a:t>like name, photo, </a:t>
                      </a:r>
                      <a:r>
                        <a:rPr lang="en-US" dirty="0" smtClean="0"/>
                        <a:t>phone number or city. Also check past orders</a:t>
                      </a:r>
                      <a:endParaRPr dirty="0"/>
                    </a:p>
                  </a:txBody>
                  <a:tcPr marL="91425" marR="91425" marT="91425" marB="91425"/>
                </a:tc>
                <a:extLst>
                  <a:ext uri="{0D108BD9-81ED-4DB2-BD59-A6C34878D82A}">
                    <a16:rowId xmlns:a16="http://schemas.microsoft.com/office/drawing/2014/main" val="3333129892"/>
                  </a:ext>
                </a:extLst>
              </a:tr>
              <a:tr h="598100">
                <a:tc>
                  <a:txBody>
                    <a:bodyPr/>
                    <a:lstStyle/>
                    <a:p>
                      <a:pPr marL="0" lvl="0" indent="0" algn="l" rtl="0">
                        <a:spcBef>
                          <a:spcPts val="0"/>
                        </a:spcBef>
                        <a:spcAft>
                          <a:spcPts val="0"/>
                        </a:spcAft>
                        <a:buNone/>
                      </a:pPr>
                      <a:r>
                        <a:rPr lang="en-US" dirty="0" smtClean="0"/>
                        <a:t>Order Tracking Page</a:t>
                      </a:r>
                      <a:endParaRPr dirty="0"/>
                    </a:p>
                  </a:txBody>
                  <a:tcPr marL="91425" marR="91425" marT="91425" marB="91425"/>
                </a:tc>
                <a:tc>
                  <a:txBody>
                    <a:bodyPr/>
                    <a:lstStyle/>
                    <a:p>
                      <a:pPr marL="0" lvl="0" indent="0" algn="l" rtl="0">
                        <a:spcBef>
                          <a:spcPts val="0"/>
                        </a:spcBef>
                        <a:spcAft>
                          <a:spcPts val="0"/>
                        </a:spcAft>
                        <a:buNone/>
                      </a:pPr>
                      <a:r>
                        <a:rPr lang="en-US" dirty="0" smtClean="0"/>
                        <a:t>Order tracking page to check current status of orders.</a:t>
                      </a:r>
                      <a:endParaRPr dirty="0"/>
                    </a:p>
                  </a:txBody>
                  <a:tcPr marL="91425" marR="91425" marT="91425" marB="91425"/>
                </a:tc>
                <a:extLst>
                  <a:ext uri="{0D108BD9-81ED-4DB2-BD59-A6C34878D82A}">
                    <a16:rowId xmlns:a16="http://schemas.microsoft.com/office/drawing/2014/main" val="2910369874"/>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56"/>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smtClean="0"/>
              <a:t>Login Screen</a:t>
            </a:r>
            <a:endParaRPr dirty="0"/>
          </a:p>
        </p:txBody>
      </p:sp>
      <p:cxnSp>
        <p:nvCxnSpPr>
          <p:cNvPr id="768" name="Google Shape;768;p56"/>
          <p:cNvCxnSpPr/>
          <p:nvPr/>
        </p:nvCxnSpPr>
        <p:spPr>
          <a:xfrm flipH="1">
            <a:off x="4493850" y="1065300"/>
            <a:ext cx="3900" cy="3012900"/>
          </a:xfrm>
          <a:prstGeom prst="straightConnector1">
            <a:avLst/>
          </a:prstGeom>
          <a:noFill/>
          <a:ln w="9525" cap="flat" cmpd="sng">
            <a:solidFill>
              <a:srgbClr val="44546A"/>
            </a:solidFill>
            <a:prstDash val="solid"/>
            <a:round/>
            <a:headEnd type="none" w="med" len="med"/>
            <a:tailEnd type="none" w="med" len="med"/>
          </a:ln>
        </p:spPr>
      </p:cxnSp>
      <p:sp>
        <p:nvSpPr>
          <p:cNvPr id="769" name="Google Shape;769;p56"/>
          <p:cNvSpPr txBox="1"/>
          <p:nvPr/>
        </p:nvSpPr>
        <p:spPr>
          <a:xfrm>
            <a:off x="630250" y="841150"/>
            <a:ext cx="3175800" cy="3746700"/>
          </a:xfrm>
          <a:prstGeom prst="rect">
            <a:avLst/>
          </a:prstGeom>
          <a:noFill/>
          <a:ln>
            <a:noFill/>
          </a:ln>
        </p:spPr>
        <p:txBody>
          <a:bodyPr spcFirstLastPara="1" wrap="square" lIns="91425" tIns="91425" rIns="91425" bIns="91425" anchor="t" anchorCtr="0">
            <a:noAutofit/>
          </a:bodyPr>
          <a:lstStyle/>
          <a:p>
            <a:pPr marL="285750" lvl="0" indent="-285750" rtl="0">
              <a:spcBef>
                <a:spcPts val="0"/>
              </a:spcBef>
              <a:spcAft>
                <a:spcPts val="0"/>
              </a:spcAft>
              <a:buFont typeface="Arial" panose="020B0604020202020204" pitchFamily="34" charset="0"/>
              <a:buChar char="•"/>
            </a:pPr>
            <a:r>
              <a:rPr lang="en-IN" sz="1800" dirty="0" smtClean="0">
                <a:latin typeface="Calibri"/>
                <a:ea typeface="Calibri"/>
                <a:cs typeface="Calibri"/>
                <a:sym typeface="Calibri"/>
              </a:rPr>
              <a:t>Customer can login using mobile number, or using any social media channel.</a:t>
            </a:r>
          </a:p>
          <a:p>
            <a:pPr marL="285750" lvl="0" indent="-285750" rtl="0">
              <a:spcBef>
                <a:spcPts val="0"/>
              </a:spcBef>
              <a:spcAft>
                <a:spcPts val="0"/>
              </a:spcAft>
              <a:buFont typeface="Arial" panose="020B0604020202020204" pitchFamily="34" charset="0"/>
              <a:buChar char="•"/>
            </a:pPr>
            <a:r>
              <a:rPr lang="en-IN" sz="1800" dirty="0" smtClean="0">
                <a:latin typeface="Calibri"/>
                <a:ea typeface="Calibri"/>
                <a:cs typeface="Calibri"/>
                <a:sym typeface="Calibri"/>
              </a:rPr>
              <a:t>If customer wants, they can skip by clicking on ‘SKIP’ button on the top right.</a:t>
            </a:r>
            <a:endParaRPr sz="1800" dirty="0">
              <a:latin typeface="Calibri"/>
              <a:ea typeface="Calibri"/>
              <a:cs typeface="Calibri"/>
              <a:sym typeface="Calibri"/>
            </a:endParaRPr>
          </a:p>
        </p:txBody>
      </p:sp>
      <p:pic>
        <p:nvPicPr>
          <p:cNvPr id="3" name="Picture 2"/>
          <p:cNvPicPr>
            <a:picLocks noChangeAspect="1"/>
          </p:cNvPicPr>
          <p:nvPr/>
        </p:nvPicPr>
        <p:blipFill>
          <a:blip r:embed="rId3"/>
          <a:stretch>
            <a:fillRect/>
          </a:stretch>
        </p:blipFill>
        <p:spPr>
          <a:xfrm>
            <a:off x="5588246" y="864874"/>
            <a:ext cx="2604120" cy="3722976"/>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56"/>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smtClean="0"/>
              <a:t>Home Screen</a:t>
            </a:r>
            <a:endParaRPr dirty="0"/>
          </a:p>
        </p:txBody>
      </p:sp>
      <p:cxnSp>
        <p:nvCxnSpPr>
          <p:cNvPr id="768" name="Google Shape;768;p56"/>
          <p:cNvCxnSpPr/>
          <p:nvPr/>
        </p:nvCxnSpPr>
        <p:spPr>
          <a:xfrm flipH="1">
            <a:off x="4493850" y="1065300"/>
            <a:ext cx="3900" cy="3012900"/>
          </a:xfrm>
          <a:prstGeom prst="straightConnector1">
            <a:avLst/>
          </a:prstGeom>
          <a:noFill/>
          <a:ln w="9525" cap="flat" cmpd="sng">
            <a:solidFill>
              <a:srgbClr val="44546A"/>
            </a:solidFill>
            <a:prstDash val="solid"/>
            <a:round/>
            <a:headEnd type="none" w="med" len="med"/>
            <a:tailEnd type="none" w="med" len="med"/>
          </a:ln>
        </p:spPr>
      </p:cxnSp>
      <p:sp>
        <p:nvSpPr>
          <p:cNvPr id="769" name="Google Shape;769;p56"/>
          <p:cNvSpPr txBox="1"/>
          <p:nvPr/>
        </p:nvSpPr>
        <p:spPr>
          <a:xfrm>
            <a:off x="630250" y="841150"/>
            <a:ext cx="3175800" cy="3746700"/>
          </a:xfrm>
          <a:prstGeom prst="rect">
            <a:avLst/>
          </a:prstGeom>
          <a:noFill/>
          <a:ln>
            <a:noFill/>
          </a:ln>
        </p:spPr>
        <p:txBody>
          <a:bodyPr spcFirstLastPara="1" wrap="square" lIns="91425" tIns="91425" rIns="91425" bIns="91425" anchor="t" anchorCtr="0">
            <a:noAutofit/>
          </a:bodyPr>
          <a:lstStyle/>
          <a:p>
            <a:pPr marL="285750" lvl="0" indent="-285750" rtl="0">
              <a:spcBef>
                <a:spcPts val="0"/>
              </a:spcBef>
              <a:spcAft>
                <a:spcPts val="0"/>
              </a:spcAft>
              <a:buFont typeface="Arial" panose="020B0604020202020204" pitchFamily="34" charset="0"/>
              <a:buChar char="•"/>
            </a:pPr>
            <a:r>
              <a:rPr lang="en-IN" sz="1800" dirty="0" smtClean="0">
                <a:latin typeface="Calibri"/>
                <a:ea typeface="Calibri"/>
                <a:cs typeface="Calibri"/>
                <a:sym typeface="Calibri"/>
              </a:rPr>
              <a:t>Location is known automatically and all the top restaurants are shown.</a:t>
            </a:r>
          </a:p>
          <a:p>
            <a:pPr marL="285750" lvl="0" indent="-285750" rtl="0">
              <a:spcBef>
                <a:spcPts val="0"/>
              </a:spcBef>
              <a:spcAft>
                <a:spcPts val="0"/>
              </a:spcAft>
              <a:buFont typeface="Arial" panose="020B0604020202020204" pitchFamily="34" charset="0"/>
              <a:buChar char="•"/>
            </a:pPr>
            <a:r>
              <a:rPr lang="en-IN" sz="1800" dirty="0" smtClean="0">
                <a:latin typeface="Calibri"/>
                <a:ea typeface="Calibri"/>
                <a:cs typeface="Calibri"/>
                <a:sym typeface="Calibri"/>
              </a:rPr>
              <a:t>4 sub-section are provided:</a:t>
            </a:r>
          </a:p>
          <a:p>
            <a:pPr marL="285750" lvl="1" indent="-285750">
              <a:buFont typeface="Courier New" panose="02070309020205020404" pitchFamily="49" charset="0"/>
              <a:buChar char="o"/>
            </a:pPr>
            <a:r>
              <a:rPr lang="en-IN" sz="1800" dirty="0" smtClean="0">
                <a:latin typeface="Calibri"/>
                <a:ea typeface="Calibri"/>
                <a:cs typeface="Calibri"/>
                <a:sym typeface="Calibri"/>
              </a:rPr>
              <a:t>Home – for coming to home page</a:t>
            </a:r>
          </a:p>
          <a:p>
            <a:pPr marL="285750" lvl="1" indent="-285750">
              <a:buFont typeface="Courier New" panose="02070309020205020404" pitchFamily="49" charset="0"/>
              <a:buChar char="o"/>
            </a:pPr>
            <a:r>
              <a:rPr lang="en-IN" sz="1800" dirty="0" smtClean="0">
                <a:latin typeface="Calibri"/>
                <a:ea typeface="Calibri"/>
                <a:cs typeface="Calibri"/>
                <a:sym typeface="Calibri"/>
              </a:rPr>
              <a:t>Search – for searching restaurant or apply filter</a:t>
            </a:r>
          </a:p>
          <a:p>
            <a:pPr marL="285750" lvl="1" indent="-285750">
              <a:buFont typeface="Courier New" panose="02070309020205020404" pitchFamily="49" charset="0"/>
              <a:buChar char="o"/>
            </a:pPr>
            <a:r>
              <a:rPr lang="en-IN" sz="1800" dirty="0" smtClean="0">
                <a:latin typeface="Calibri"/>
                <a:ea typeface="Calibri"/>
                <a:cs typeface="Calibri"/>
                <a:sym typeface="Calibri"/>
              </a:rPr>
              <a:t>Cart</a:t>
            </a:r>
          </a:p>
          <a:p>
            <a:pPr marL="285750" lvl="1" indent="-285750">
              <a:buFont typeface="Courier New" panose="02070309020205020404" pitchFamily="49" charset="0"/>
              <a:buChar char="o"/>
            </a:pPr>
            <a:r>
              <a:rPr lang="en-IN" sz="1800" dirty="0" smtClean="0">
                <a:latin typeface="Calibri"/>
                <a:ea typeface="Calibri"/>
                <a:cs typeface="Calibri"/>
                <a:sym typeface="Calibri"/>
              </a:rPr>
              <a:t>Profile</a:t>
            </a:r>
            <a:endParaRPr sz="1800" dirty="0">
              <a:latin typeface="Calibri"/>
              <a:ea typeface="Calibri"/>
              <a:cs typeface="Calibri"/>
              <a:sym typeface="Calibri"/>
            </a:endParaRPr>
          </a:p>
        </p:txBody>
      </p:sp>
      <p:pic>
        <p:nvPicPr>
          <p:cNvPr id="2" name="Picture 1"/>
          <p:cNvPicPr>
            <a:picLocks noChangeAspect="1"/>
          </p:cNvPicPr>
          <p:nvPr/>
        </p:nvPicPr>
        <p:blipFill>
          <a:blip r:embed="rId3"/>
          <a:stretch>
            <a:fillRect/>
          </a:stretch>
        </p:blipFill>
        <p:spPr>
          <a:xfrm>
            <a:off x="5609138" y="737755"/>
            <a:ext cx="2245956" cy="4104916"/>
          </a:xfrm>
          <a:prstGeom prst="rect">
            <a:avLst/>
          </a:prstGeom>
        </p:spPr>
      </p:pic>
    </p:spTree>
    <p:extLst>
      <p:ext uri="{BB962C8B-B14F-4D97-AF65-F5344CB8AC3E}">
        <p14:creationId xmlns:p14="http://schemas.microsoft.com/office/powerpoint/2010/main" val="4117759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8"/>
          <p:cNvSpPr txBox="1">
            <a:spLocks noGrp="1"/>
          </p:cNvSpPr>
          <p:nvPr>
            <p:ph type="title"/>
          </p:nvPr>
        </p:nvSpPr>
        <p:spPr>
          <a:xfrm>
            <a:off x="316674" y="121975"/>
            <a:ext cx="42552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Porter's Five Forces Analysis</a:t>
            </a:r>
            <a:endParaRPr/>
          </a:p>
        </p:txBody>
      </p:sp>
      <p:sp>
        <p:nvSpPr>
          <p:cNvPr id="643" name="Google Shape;643;p38"/>
          <p:cNvSpPr txBox="1"/>
          <p:nvPr/>
        </p:nvSpPr>
        <p:spPr>
          <a:xfrm>
            <a:off x="316674" y="948749"/>
            <a:ext cx="8442862" cy="3862241"/>
          </a:xfrm>
          <a:prstGeom prst="rect">
            <a:avLst/>
          </a:prstGeom>
          <a:noFill/>
          <a:ln>
            <a:noFill/>
          </a:ln>
        </p:spPr>
        <p:txBody>
          <a:bodyPr spcFirstLastPara="1" wrap="square" lIns="91425" tIns="91425" rIns="91425" bIns="91425" anchor="t" anchorCtr="0">
            <a:noAutofit/>
          </a:bodyPr>
          <a:lstStyle/>
          <a:p>
            <a:r>
              <a:rPr lang="en-US" b="1" dirty="0"/>
              <a:t>The threat of New Entrants:</a:t>
            </a:r>
            <a:endParaRPr lang="en-US" dirty="0"/>
          </a:p>
          <a:p>
            <a:r>
              <a:rPr lang="en-US" dirty="0"/>
              <a:t>Since the Food delivery market in India is facing consolidation, the threat of new entrants is reduced to an extent. The overall rating could be for this force could below. Major players operating in this segment are </a:t>
            </a:r>
            <a:r>
              <a:rPr lang="en-US" dirty="0" err="1"/>
              <a:t>Swiggy</a:t>
            </a:r>
            <a:r>
              <a:rPr lang="en-US" dirty="0"/>
              <a:t> &amp; </a:t>
            </a:r>
            <a:r>
              <a:rPr lang="en-US" dirty="0" err="1"/>
              <a:t>Zomato</a:t>
            </a:r>
            <a:r>
              <a:rPr lang="en-US" dirty="0"/>
              <a:t> holding 75-80% market share. </a:t>
            </a:r>
            <a:r>
              <a:rPr lang="en-US" dirty="0" err="1"/>
              <a:t>Swiggy</a:t>
            </a:r>
            <a:r>
              <a:rPr lang="en-US" dirty="0"/>
              <a:t> was leading with the number of deliveries per day, followed by </a:t>
            </a:r>
            <a:r>
              <a:rPr lang="en-US" dirty="0" err="1"/>
              <a:t>Zomato</a:t>
            </a:r>
            <a:r>
              <a:rPr lang="en-US" dirty="0"/>
              <a:t>. Moreover, the acquisition of </a:t>
            </a:r>
            <a:r>
              <a:rPr lang="en-US" dirty="0" err="1"/>
              <a:t>Ubereats</a:t>
            </a:r>
            <a:r>
              <a:rPr lang="en-US" dirty="0"/>
              <a:t> by </a:t>
            </a:r>
            <a:r>
              <a:rPr lang="en-US" dirty="0" err="1"/>
              <a:t>Zomato</a:t>
            </a:r>
            <a:r>
              <a:rPr lang="en-US" dirty="0"/>
              <a:t> has turned this game further, consolidating the number of players in this trade.</a:t>
            </a:r>
          </a:p>
          <a:p>
            <a:r>
              <a:rPr lang="en-US" dirty="0"/>
              <a:t> </a:t>
            </a:r>
          </a:p>
          <a:p>
            <a:r>
              <a:rPr lang="en-US" b="1" dirty="0"/>
              <a:t>The threat of substitution:</a:t>
            </a:r>
            <a:endParaRPr lang="en-US" dirty="0"/>
          </a:p>
          <a:p>
            <a:r>
              <a:rPr lang="en-US" dirty="0"/>
              <a:t>With the availability of applications of all the food delivery chains on Handheld, the threat of substitution becomes very high. Since these platforms are too savvy to be used &amp; equivalent available with the users on a mobile phone, switching among the choices is very easy.</a:t>
            </a:r>
          </a:p>
          <a:p>
            <a:r>
              <a:rPr lang="en-US" dirty="0"/>
              <a:t>Since an individual has a choice of scrolling the options among the desired dish, it is very common to check it on more than one application. Available brands, flavors &amp; portion sizes, help giving choices to the consumers. One can look at two or more applications to hunt the availability of a favorite dish like a ‘Biryani’. Usually, popular dishes have multiple brands in any city &amp; work as a substitute among themselves. Hence, swapping applications to choose from brands becomes one of the important reasons for Substitution.</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56"/>
          <p:cNvSpPr txBox="1">
            <a:spLocks noGrp="1"/>
          </p:cNvSpPr>
          <p:nvPr>
            <p:ph type="title"/>
          </p:nvPr>
        </p:nvSpPr>
        <p:spPr>
          <a:xfrm>
            <a:off x="316678" y="121966"/>
            <a:ext cx="4005939"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smtClean="0"/>
              <a:t>Restaurant Details Screen</a:t>
            </a:r>
            <a:endParaRPr dirty="0"/>
          </a:p>
        </p:txBody>
      </p:sp>
      <p:cxnSp>
        <p:nvCxnSpPr>
          <p:cNvPr id="768" name="Google Shape;768;p56"/>
          <p:cNvCxnSpPr/>
          <p:nvPr/>
        </p:nvCxnSpPr>
        <p:spPr>
          <a:xfrm flipH="1">
            <a:off x="4493850" y="1065300"/>
            <a:ext cx="3900" cy="3012900"/>
          </a:xfrm>
          <a:prstGeom prst="straightConnector1">
            <a:avLst/>
          </a:prstGeom>
          <a:noFill/>
          <a:ln w="9525" cap="flat" cmpd="sng">
            <a:solidFill>
              <a:srgbClr val="44546A"/>
            </a:solidFill>
            <a:prstDash val="solid"/>
            <a:round/>
            <a:headEnd type="none" w="med" len="med"/>
            <a:tailEnd type="none" w="med" len="med"/>
          </a:ln>
        </p:spPr>
      </p:cxnSp>
      <p:sp>
        <p:nvSpPr>
          <p:cNvPr id="769" name="Google Shape;769;p56"/>
          <p:cNvSpPr txBox="1"/>
          <p:nvPr/>
        </p:nvSpPr>
        <p:spPr>
          <a:xfrm>
            <a:off x="630250" y="841150"/>
            <a:ext cx="3175800" cy="3746700"/>
          </a:xfrm>
          <a:prstGeom prst="rect">
            <a:avLst/>
          </a:prstGeom>
          <a:noFill/>
          <a:ln>
            <a:noFill/>
          </a:ln>
        </p:spPr>
        <p:txBody>
          <a:bodyPr spcFirstLastPara="1" wrap="square" lIns="91425" tIns="91425" rIns="91425" bIns="91425" anchor="t" anchorCtr="0">
            <a:noAutofit/>
          </a:bodyPr>
          <a:lstStyle/>
          <a:p>
            <a:pPr marL="285750" lvl="0" indent="-285750" rtl="0">
              <a:spcBef>
                <a:spcPts val="0"/>
              </a:spcBef>
              <a:spcAft>
                <a:spcPts val="0"/>
              </a:spcAft>
              <a:buFont typeface="Arial" panose="020B0604020202020204" pitchFamily="34" charset="0"/>
              <a:buChar char="•"/>
            </a:pPr>
            <a:r>
              <a:rPr lang="en-IN" sz="1800" dirty="0" smtClean="0">
                <a:latin typeface="Calibri"/>
                <a:ea typeface="Calibri"/>
                <a:cs typeface="Calibri"/>
                <a:sym typeface="Calibri"/>
              </a:rPr>
              <a:t>Restaurants details along with rating (food, hygiene and overall) are shown.</a:t>
            </a:r>
          </a:p>
          <a:p>
            <a:pPr marL="285750" lvl="0" indent="-285750" rtl="0">
              <a:spcBef>
                <a:spcPts val="0"/>
              </a:spcBef>
              <a:spcAft>
                <a:spcPts val="0"/>
              </a:spcAft>
              <a:buFont typeface="Arial" panose="020B0604020202020204" pitchFamily="34" charset="0"/>
              <a:buChar char="•"/>
            </a:pPr>
            <a:r>
              <a:rPr lang="en-IN" sz="1800" dirty="0" smtClean="0">
                <a:latin typeface="Calibri"/>
                <a:ea typeface="Calibri"/>
                <a:cs typeface="Calibri"/>
                <a:sym typeface="Calibri"/>
              </a:rPr>
              <a:t>Recommended are displayed at the top</a:t>
            </a:r>
          </a:p>
          <a:p>
            <a:pPr marL="285750" lvl="0" indent="-285750" rtl="0">
              <a:spcBef>
                <a:spcPts val="0"/>
              </a:spcBef>
              <a:spcAft>
                <a:spcPts val="0"/>
              </a:spcAft>
              <a:buFont typeface="Arial" panose="020B0604020202020204" pitchFamily="34" charset="0"/>
              <a:buChar char="•"/>
            </a:pPr>
            <a:r>
              <a:rPr lang="en-IN" sz="1800" dirty="0" smtClean="0">
                <a:latin typeface="Calibri"/>
                <a:ea typeface="Calibri"/>
                <a:cs typeface="Calibri"/>
                <a:sym typeface="Calibri"/>
              </a:rPr>
              <a:t>Clicking on Browse Menu button opens a small menu provided below:</a:t>
            </a:r>
            <a:endParaRPr sz="1800" dirty="0">
              <a:latin typeface="Calibri"/>
              <a:ea typeface="Calibri"/>
              <a:cs typeface="Calibri"/>
              <a:sym typeface="Calibri"/>
            </a:endParaRPr>
          </a:p>
        </p:txBody>
      </p:sp>
      <p:pic>
        <p:nvPicPr>
          <p:cNvPr id="4" name="Picture 3"/>
          <p:cNvPicPr>
            <a:picLocks noChangeAspect="1"/>
          </p:cNvPicPr>
          <p:nvPr/>
        </p:nvPicPr>
        <p:blipFill>
          <a:blip r:embed="rId3"/>
          <a:stretch>
            <a:fillRect/>
          </a:stretch>
        </p:blipFill>
        <p:spPr>
          <a:xfrm>
            <a:off x="5650409" y="841150"/>
            <a:ext cx="2367258" cy="3932600"/>
          </a:xfrm>
          <a:prstGeom prst="rect">
            <a:avLst/>
          </a:prstGeom>
        </p:spPr>
      </p:pic>
      <p:pic>
        <p:nvPicPr>
          <p:cNvPr id="5" name="Picture 4"/>
          <p:cNvPicPr>
            <a:picLocks noChangeAspect="1"/>
          </p:cNvPicPr>
          <p:nvPr/>
        </p:nvPicPr>
        <p:blipFill>
          <a:blip r:embed="rId4"/>
          <a:stretch>
            <a:fillRect/>
          </a:stretch>
        </p:blipFill>
        <p:spPr>
          <a:xfrm>
            <a:off x="1051157" y="3223586"/>
            <a:ext cx="2467039" cy="1709227"/>
          </a:xfrm>
          <a:prstGeom prst="rect">
            <a:avLst/>
          </a:prstGeom>
        </p:spPr>
      </p:pic>
    </p:spTree>
    <p:extLst>
      <p:ext uri="{BB962C8B-B14F-4D97-AF65-F5344CB8AC3E}">
        <p14:creationId xmlns:p14="http://schemas.microsoft.com/office/powerpoint/2010/main" val="10923135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56"/>
          <p:cNvSpPr txBox="1">
            <a:spLocks noGrp="1"/>
          </p:cNvSpPr>
          <p:nvPr>
            <p:ph type="title"/>
          </p:nvPr>
        </p:nvSpPr>
        <p:spPr>
          <a:xfrm>
            <a:off x="316678" y="121966"/>
            <a:ext cx="4005939"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smtClean="0"/>
              <a:t>Checkout Page</a:t>
            </a:r>
            <a:endParaRPr dirty="0"/>
          </a:p>
        </p:txBody>
      </p:sp>
      <p:cxnSp>
        <p:nvCxnSpPr>
          <p:cNvPr id="768" name="Google Shape;768;p56"/>
          <p:cNvCxnSpPr/>
          <p:nvPr/>
        </p:nvCxnSpPr>
        <p:spPr>
          <a:xfrm flipH="1">
            <a:off x="4493850" y="1065300"/>
            <a:ext cx="3900" cy="3012900"/>
          </a:xfrm>
          <a:prstGeom prst="straightConnector1">
            <a:avLst/>
          </a:prstGeom>
          <a:noFill/>
          <a:ln w="9525" cap="flat" cmpd="sng">
            <a:solidFill>
              <a:srgbClr val="44546A"/>
            </a:solidFill>
            <a:prstDash val="solid"/>
            <a:round/>
            <a:headEnd type="none" w="med" len="med"/>
            <a:tailEnd type="none" w="med" len="med"/>
          </a:ln>
        </p:spPr>
      </p:cxnSp>
      <p:sp>
        <p:nvSpPr>
          <p:cNvPr id="769" name="Google Shape;769;p56"/>
          <p:cNvSpPr txBox="1"/>
          <p:nvPr/>
        </p:nvSpPr>
        <p:spPr>
          <a:xfrm>
            <a:off x="630250" y="841150"/>
            <a:ext cx="3175800" cy="3746700"/>
          </a:xfrm>
          <a:prstGeom prst="rect">
            <a:avLst/>
          </a:prstGeom>
          <a:noFill/>
          <a:ln>
            <a:noFill/>
          </a:ln>
        </p:spPr>
        <p:txBody>
          <a:bodyPr spcFirstLastPara="1" wrap="square" lIns="91425" tIns="91425" rIns="91425" bIns="91425" anchor="t" anchorCtr="0">
            <a:noAutofit/>
          </a:bodyPr>
          <a:lstStyle/>
          <a:p>
            <a:pPr marL="285750" lvl="0" indent="-285750" rtl="0">
              <a:spcBef>
                <a:spcPts val="0"/>
              </a:spcBef>
              <a:spcAft>
                <a:spcPts val="0"/>
              </a:spcAft>
              <a:buFont typeface="Arial" panose="020B0604020202020204" pitchFamily="34" charset="0"/>
              <a:buChar char="•"/>
            </a:pPr>
            <a:r>
              <a:rPr lang="en-IN" sz="1800" dirty="0" smtClean="0">
                <a:latin typeface="Calibri"/>
                <a:ea typeface="Calibri"/>
                <a:cs typeface="Calibri"/>
                <a:sym typeface="Calibri"/>
              </a:rPr>
              <a:t>All the order selected are shown here.</a:t>
            </a:r>
          </a:p>
          <a:p>
            <a:pPr marL="285750" lvl="0" indent="-285750" rtl="0">
              <a:spcBef>
                <a:spcPts val="0"/>
              </a:spcBef>
              <a:spcAft>
                <a:spcPts val="0"/>
              </a:spcAft>
              <a:buFont typeface="Arial" panose="020B0604020202020204" pitchFamily="34" charset="0"/>
              <a:buChar char="•"/>
            </a:pPr>
            <a:r>
              <a:rPr lang="en-IN" sz="1800" dirty="0" smtClean="0">
                <a:latin typeface="Calibri"/>
                <a:ea typeface="Calibri"/>
                <a:cs typeface="Calibri"/>
                <a:sym typeface="Calibri"/>
              </a:rPr>
              <a:t>Customer can apply coupons.</a:t>
            </a:r>
          </a:p>
          <a:p>
            <a:pPr marL="285750" lvl="0" indent="-285750" rtl="0">
              <a:spcBef>
                <a:spcPts val="0"/>
              </a:spcBef>
              <a:spcAft>
                <a:spcPts val="0"/>
              </a:spcAft>
              <a:buFont typeface="Arial" panose="020B0604020202020204" pitchFamily="34" charset="0"/>
              <a:buChar char="•"/>
            </a:pPr>
            <a:r>
              <a:rPr lang="en-IN" sz="1800" dirty="0" smtClean="0">
                <a:latin typeface="Calibri"/>
                <a:ea typeface="Calibri"/>
                <a:cs typeface="Calibri"/>
                <a:sym typeface="Calibri"/>
              </a:rPr>
              <a:t>Customer can also add any special instructions to restaurants</a:t>
            </a:r>
          </a:p>
          <a:p>
            <a:pPr marL="285750" lvl="0" indent="-285750" rtl="0">
              <a:spcBef>
                <a:spcPts val="0"/>
              </a:spcBef>
              <a:spcAft>
                <a:spcPts val="0"/>
              </a:spcAft>
              <a:buFont typeface="Arial" panose="020B0604020202020204" pitchFamily="34" charset="0"/>
              <a:buChar char="•"/>
            </a:pPr>
            <a:endParaRPr sz="1800" dirty="0">
              <a:latin typeface="Calibri"/>
              <a:ea typeface="Calibri"/>
              <a:cs typeface="Calibri"/>
              <a:sym typeface="Calibri"/>
            </a:endParaRPr>
          </a:p>
        </p:txBody>
      </p:sp>
      <p:pic>
        <p:nvPicPr>
          <p:cNvPr id="2" name="Picture 1"/>
          <p:cNvPicPr>
            <a:picLocks noChangeAspect="1"/>
          </p:cNvPicPr>
          <p:nvPr/>
        </p:nvPicPr>
        <p:blipFill>
          <a:blip r:embed="rId3"/>
          <a:stretch>
            <a:fillRect/>
          </a:stretch>
        </p:blipFill>
        <p:spPr>
          <a:xfrm>
            <a:off x="5523826" y="758537"/>
            <a:ext cx="2605460" cy="4073616"/>
          </a:xfrm>
          <a:prstGeom prst="rect">
            <a:avLst/>
          </a:prstGeom>
        </p:spPr>
      </p:pic>
    </p:spTree>
    <p:extLst>
      <p:ext uri="{BB962C8B-B14F-4D97-AF65-F5344CB8AC3E}">
        <p14:creationId xmlns:p14="http://schemas.microsoft.com/office/powerpoint/2010/main" val="20230315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56"/>
          <p:cNvSpPr txBox="1">
            <a:spLocks noGrp="1"/>
          </p:cNvSpPr>
          <p:nvPr>
            <p:ph type="title"/>
          </p:nvPr>
        </p:nvSpPr>
        <p:spPr>
          <a:xfrm>
            <a:off x="316678" y="121966"/>
            <a:ext cx="4005939"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smtClean="0"/>
              <a:t>Address Confirmation Page</a:t>
            </a:r>
            <a:endParaRPr dirty="0"/>
          </a:p>
        </p:txBody>
      </p:sp>
      <p:cxnSp>
        <p:nvCxnSpPr>
          <p:cNvPr id="768" name="Google Shape;768;p56"/>
          <p:cNvCxnSpPr/>
          <p:nvPr/>
        </p:nvCxnSpPr>
        <p:spPr>
          <a:xfrm flipH="1">
            <a:off x="4493850" y="1065300"/>
            <a:ext cx="3900" cy="3012900"/>
          </a:xfrm>
          <a:prstGeom prst="straightConnector1">
            <a:avLst/>
          </a:prstGeom>
          <a:noFill/>
          <a:ln w="9525" cap="flat" cmpd="sng">
            <a:solidFill>
              <a:srgbClr val="44546A"/>
            </a:solidFill>
            <a:prstDash val="solid"/>
            <a:round/>
            <a:headEnd type="none" w="med" len="med"/>
            <a:tailEnd type="none" w="med" len="med"/>
          </a:ln>
        </p:spPr>
      </p:cxnSp>
      <p:sp>
        <p:nvSpPr>
          <p:cNvPr id="769" name="Google Shape;769;p56"/>
          <p:cNvSpPr txBox="1"/>
          <p:nvPr/>
        </p:nvSpPr>
        <p:spPr>
          <a:xfrm>
            <a:off x="630250" y="841150"/>
            <a:ext cx="3175800" cy="3746700"/>
          </a:xfrm>
          <a:prstGeom prst="rect">
            <a:avLst/>
          </a:prstGeom>
          <a:noFill/>
          <a:ln>
            <a:noFill/>
          </a:ln>
        </p:spPr>
        <p:txBody>
          <a:bodyPr spcFirstLastPara="1" wrap="square" lIns="91425" tIns="91425" rIns="91425" bIns="91425" anchor="t" anchorCtr="0">
            <a:noAutofit/>
          </a:bodyPr>
          <a:lstStyle/>
          <a:p>
            <a:pPr marL="285750" lvl="0" indent="-285750" rtl="0">
              <a:spcBef>
                <a:spcPts val="0"/>
              </a:spcBef>
              <a:spcAft>
                <a:spcPts val="0"/>
              </a:spcAft>
              <a:buFont typeface="Arial" panose="020B0604020202020204" pitchFamily="34" charset="0"/>
              <a:buChar char="•"/>
            </a:pPr>
            <a:r>
              <a:rPr lang="en-IN" sz="1800" dirty="0" smtClean="0">
                <a:latin typeface="Calibri"/>
                <a:ea typeface="Calibri"/>
                <a:cs typeface="Calibri"/>
                <a:sym typeface="Calibri"/>
              </a:rPr>
              <a:t>Address selection by pinning the location on to the map.</a:t>
            </a:r>
          </a:p>
          <a:p>
            <a:pPr marL="285750" lvl="0" indent="-285750" rtl="0">
              <a:spcBef>
                <a:spcPts val="0"/>
              </a:spcBef>
              <a:spcAft>
                <a:spcPts val="0"/>
              </a:spcAft>
              <a:buFont typeface="Arial" panose="020B0604020202020204" pitchFamily="34" charset="0"/>
              <a:buChar char="•"/>
            </a:pPr>
            <a:r>
              <a:rPr lang="en-IN" sz="1800" dirty="0" smtClean="0">
                <a:latin typeface="Calibri"/>
                <a:ea typeface="Calibri"/>
                <a:cs typeface="Calibri"/>
                <a:sym typeface="Calibri"/>
              </a:rPr>
              <a:t>Once confirm, can add other details like floor and/or landmark.</a:t>
            </a:r>
            <a:endParaRPr sz="1800" dirty="0">
              <a:latin typeface="Calibri"/>
              <a:ea typeface="Calibri"/>
              <a:cs typeface="Calibri"/>
              <a:sym typeface="Calibri"/>
            </a:endParaRPr>
          </a:p>
        </p:txBody>
      </p:sp>
      <p:pic>
        <p:nvPicPr>
          <p:cNvPr id="3" name="Picture 2"/>
          <p:cNvPicPr>
            <a:picLocks noChangeAspect="1"/>
          </p:cNvPicPr>
          <p:nvPr/>
        </p:nvPicPr>
        <p:blipFill>
          <a:blip r:embed="rId3"/>
          <a:stretch>
            <a:fillRect/>
          </a:stretch>
        </p:blipFill>
        <p:spPr>
          <a:xfrm>
            <a:off x="4610825" y="841150"/>
            <a:ext cx="2322046" cy="3917246"/>
          </a:xfrm>
          <a:prstGeom prst="rect">
            <a:avLst/>
          </a:prstGeom>
        </p:spPr>
      </p:pic>
      <p:pic>
        <p:nvPicPr>
          <p:cNvPr id="4" name="Picture 3"/>
          <p:cNvPicPr>
            <a:picLocks noChangeAspect="1"/>
          </p:cNvPicPr>
          <p:nvPr/>
        </p:nvPicPr>
        <p:blipFill>
          <a:blip r:embed="rId4"/>
          <a:stretch>
            <a:fillRect/>
          </a:stretch>
        </p:blipFill>
        <p:spPr>
          <a:xfrm>
            <a:off x="7260889" y="2512699"/>
            <a:ext cx="1622472" cy="2075151"/>
          </a:xfrm>
          <a:prstGeom prst="rect">
            <a:avLst/>
          </a:prstGeom>
        </p:spPr>
      </p:pic>
    </p:spTree>
    <p:extLst>
      <p:ext uri="{BB962C8B-B14F-4D97-AF65-F5344CB8AC3E}">
        <p14:creationId xmlns:p14="http://schemas.microsoft.com/office/powerpoint/2010/main" val="14849787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56"/>
          <p:cNvSpPr txBox="1">
            <a:spLocks noGrp="1"/>
          </p:cNvSpPr>
          <p:nvPr>
            <p:ph type="title"/>
          </p:nvPr>
        </p:nvSpPr>
        <p:spPr>
          <a:xfrm>
            <a:off x="316678" y="121966"/>
            <a:ext cx="4005939"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smtClean="0"/>
              <a:t>Checkout Page</a:t>
            </a:r>
            <a:endParaRPr dirty="0"/>
          </a:p>
        </p:txBody>
      </p:sp>
      <p:cxnSp>
        <p:nvCxnSpPr>
          <p:cNvPr id="768" name="Google Shape;768;p56"/>
          <p:cNvCxnSpPr/>
          <p:nvPr/>
        </p:nvCxnSpPr>
        <p:spPr>
          <a:xfrm flipH="1">
            <a:off x="4493850" y="1065300"/>
            <a:ext cx="3900" cy="3012900"/>
          </a:xfrm>
          <a:prstGeom prst="straightConnector1">
            <a:avLst/>
          </a:prstGeom>
          <a:noFill/>
          <a:ln w="9525" cap="flat" cmpd="sng">
            <a:solidFill>
              <a:srgbClr val="44546A"/>
            </a:solidFill>
            <a:prstDash val="solid"/>
            <a:round/>
            <a:headEnd type="none" w="med" len="med"/>
            <a:tailEnd type="none" w="med" len="med"/>
          </a:ln>
        </p:spPr>
      </p:cxnSp>
      <p:sp>
        <p:nvSpPr>
          <p:cNvPr id="769" name="Google Shape;769;p56"/>
          <p:cNvSpPr txBox="1"/>
          <p:nvPr/>
        </p:nvSpPr>
        <p:spPr>
          <a:xfrm>
            <a:off x="630250" y="841150"/>
            <a:ext cx="3175800" cy="3746700"/>
          </a:xfrm>
          <a:prstGeom prst="rect">
            <a:avLst/>
          </a:prstGeom>
          <a:noFill/>
          <a:ln>
            <a:noFill/>
          </a:ln>
        </p:spPr>
        <p:txBody>
          <a:bodyPr spcFirstLastPara="1" wrap="square" lIns="91425" tIns="91425" rIns="91425" bIns="91425" anchor="t" anchorCtr="0">
            <a:noAutofit/>
          </a:bodyPr>
          <a:lstStyle/>
          <a:p>
            <a:pPr marL="285750" lvl="0" indent="-285750" rtl="0">
              <a:spcBef>
                <a:spcPts val="0"/>
              </a:spcBef>
              <a:spcAft>
                <a:spcPts val="0"/>
              </a:spcAft>
              <a:buFont typeface="Arial" panose="020B0604020202020204" pitchFamily="34" charset="0"/>
              <a:buChar char="•"/>
            </a:pPr>
            <a:r>
              <a:rPr lang="en-IN" sz="1800" dirty="0" smtClean="0">
                <a:latin typeface="Calibri"/>
                <a:ea typeface="Calibri"/>
                <a:cs typeface="Calibri"/>
                <a:sym typeface="Calibri"/>
              </a:rPr>
              <a:t>Various options to pay for orders</a:t>
            </a:r>
            <a:endParaRPr sz="1800" dirty="0">
              <a:latin typeface="Calibri"/>
              <a:ea typeface="Calibri"/>
              <a:cs typeface="Calibri"/>
              <a:sym typeface="Calibri"/>
            </a:endParaRPr>
          </a:p>
        </p:txBody>
      </p:sp>
      <p:pic>
        <p:nvPicPr>
          <p:cNvPr id="2" name="Picture 1"/>
          <p:cNvPicPr>
            <a:picLocks noChangeAspect="1"/>
          </p:cNvPicPr>
          <p:nvPr/>
        </p:nvPicPr>
        <p:blipFill>
          <a:blip r:embed="rId3"/>
          <a:stretch>
            <a:fillRect/>
          </a:stretch>
        </p:blipFill>
        <p:spPr>
          <a:xfrm>
            <a:off x="5594429" y="833268"/>
            <a:ext cx="2639499" cy="3754582"/>
          </a:xfrm>
          <a:prstGeom prst="rect">
            <a:avLst/>
          </a:prstGeom>
        </p:spPr>
      </p:pic>
    </p:spTree>
    <p:extLst>
      <p:ext uri="{BB962C8B-B14F-4D97-AF65-F5344CB8AC3E}">
        <p14:creationId xmlns:p14="http://schemas.microsoft.com/office/powerpoint/2010/main" val="35898985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56"/>
          <p:cNvSpPr txBox="1">
            <a:spLocks noGrp="1"/>
          </p:cNvSpPr>
          <p:nvPr>
            <p:ph type="title"/>
          </p:nvPr>
        </p:nvSpPr>
        <p:spPr>
          <a:xfrm>
            <a:off x="316678" y="121966"/>
            <a:ext cx="4005939"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smtClean="0"/>
              <a:t>Order Tracking Page</a:t>
            </a:r>
            <a:endParaRPr dirty="0"/>
          </a:p>
        </p:txBody>
      </p:sp>
      <p:cxnSp>
        <p:nvCxnSpPr>
          <p:cNvPr id="768" name="Google Shape;768;p56"/>
          <p:cNvCxnSpPr/>
          <p:nvPr/>
        </p:nvCxnSpPr>
        <p:spPr>
          <a:xfrm flipH="1">
            <a:off x="4493850" y="1065300"/>
            <a:ext cx="3900" cy="3012900"/>
          </a:xfrm>
          <a:prstGeom prst="straightConnector1">
            <a:avLst/>
          </a:prstGeom>
          <a:noFill/>
          <a:ln w="9525" cap="flat" cmpd="sng">
            <a:solidFill>
              <a:srgbClr val="44546A"/>
            </a:solidFill>
            <a:prstDash val="solid"/>
            <a:round/>
            <a:headEnd type="none" w="med" len="med"/>
            <a:tailEnd type="none" w="med" len="med"/>
          </a:ln>
        </p:spPr>
      </p:cxnSp>
      <p:sp>
        <p:nvSpPr>
          <p:cNvPr id="769" name="Google Shape;769;p56"/>
          <p:cNvSpPr txBox="1"/>
          <p:nvPr/>
        </p:nvSpPr>
        <p:spPr>
          <a:xfrm>
            <a:off x="630250" y="841150"/>
            <a:ext cx="3175800" cy="3746700"/>
          </a:xfrm>
          <a:prstGeom prst="rect">
            <a:avLst/>
          </a:prstGeom>
          <a:noFill/>
          <a:ln>
            <a:noFill/>
          </a:ln>
        </p:spPr>
        <p:txBody>
          <a:bodyPr spcFirstLastPara="1" wrap="square" lIns="91425" tIns="91425" rIns="91425" bIns="91425" anchor="t" anchorCtr="0">
            <a:noAutofit/>
          </a:bodyPr>
          <a:lstStyle/>
          <a:p>
            <a:pPr marL="285750" lvl="0" indent="-285750" rtl="0">
              <a:spcBef>
                <a:spcPts val="0"/>
              </a:spcBef>
              <a:spcAft>
                <a:spcPts val="0"/>
              </a:spcAft>
              <a:buFont typeface="Arial" panose="020B0604020202020204" pitchFamily="34" charset="0"/>
              <a:buChar char="•"/>
            </a:pPr>
            <a:r>
              <a:rPr lang="en-IN" sz="1800" dirty="0" smtClean="0">
                <a:latin typeface="Calibri"/>
                <a:ea typeface="Calibri"/>
                <a:cs typeface="Calibri"/>
                <a:sym typeface="Calibri"/>
              </a:rPr>
              <a:t>Order tracking based on map view with real time update of the order.</a:t>
            </a:r>
          </a:p>
          <a:p>
            <a:pPr marL="285750" lvl="0" indent="-285750" rtl="0">
              <a:spcBef>
                <a:spcPts val="0"/>
              </a:spcBef>
              <a:spcAft>
                <a:spcPts val="0"/>
              </a:spcAft>
              <a:buFont typeface="Arial" panose="020B0604020202020204" pitchFamily="34" charset="0"/>
              <a:buChar char="•"/>
            </a:pPr>
            <a:r>
              <a:rPr lang="en-IN" sz="1800" dirty="0" smtClean="0">
                <a:latin typeface="Calibri"/>
                <a:ea typeface="Calibri"/>
                <a:cs typeface="Calibri"/>
                <a:sym typeface="Calibri"/>
              </a:rPr>
              <a:t>Also track the real time location of the delivery person.</a:t>
            </a:r>
          </a:p>
          <a:p>
            <a:pPr marL="285750" lvl="0" indent="-285750" rtl="0">
              <a:spcBef>
                <a:spcPts val="0"/>
              </a:spcBef>
              <a:spcAft>
                <a:spcPts val="0"/>
              </a:spcAft>
              <a:buFont typeface="Arial" panose="020B0604020202020204" pitchFamily="34" charset="0"/>
              <a:buChar char="•"/>
            </a:pPr>
            <a:r>
              <a:rPr lang="en-IN" sz="1800" dirty="0" smtClean="0">
                <a:latin typeface="Calibri"/>
                <a:ea typeface="Calibri"/>
                <a:cs typeface="Calibri"/>
                <a:sym typeface="Calibri"/>
              </a:rPr>
              <a:t>Once order picked, name and phone number of the delivery person will be displayed.</a:t>
            </a:r>
            <a:endParaRPr sz="1800" dirty="0">
              <a:latin typeface="Calibri"/>
              <a:ea typeface="Calibri"/>
              <a:cs typeface="Calibri"/>
              <a:sym typeface="Calibri"/>
            </a:endParaRPr>
          </a:p>
        </p:txBody>
      </p:sp>
      <p:pic>
        <p:nvPicPr>
          <p:cNvPr id="3" name="Picture 2"/>
          <p:cNvPicPr>
            <a:picLocks noChangeAspect="1"/>
          </p:cNvPicPr>
          <p:nvPr/>
        </p:nvPicPr>
        <p:blipFill>
          <a:blip r:embed="rId3"/>
          <a:stretch>
            <a:fillRect/>
          </a:stretch>
        </p:blipFill>
        <p:spPr>
          <a:xfrm>
            <a:off x="5671607" y="922934"/>
            <a:ext cx="2170066" cy="3583132"/>
          </a:xfrm>
          <a:prstGeom prst="rect">
            <a:avLst/>
          </a:prstGeom>
        </p:spPr>
      </p:pic>
    </p:spTree>
    <p:extLst>
      <p:ext uri="{BB962C8B-B14F-4D97-AF65-F5344CB8AC3E}">
        <p14:creationId xmlns:p14="http://schemas.microsoft.com/office/powerpoint/2010/main" val="3987454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56"/>
          <p:cNvSpPr txBox="1">
            <a:spLocks noGrp="1"/>
          </p:cNvSpPr>
          <p:nvPr>
            <p:ph type="title"/>
          </p:nvPr>
        </p:nvSpPr>
        <p:spPr>
          <a:xfrm>
            <a:off x="316678" y="121966"/>
            <a:ext cx="4005939"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smtClean="0"/>
              <a:t>Profile Page</a:t>
            </a:r>
            <a:endParaRPr dirty="0"/>
          </a:p>
        </p:txBody>
      </p:sp>
      <p:cxnSp>
        <p:nvCxnSpPr>
          <p:cNvPr id="768" name="Google Shape;768;p56"/>
          <p:cNvCxnSpPr/>
          <p:nvPr/>
        </p:nvCxnSpPr>
        <p:spPr>
          <a:xfrm flipH="1">
            <a:off x="4026259" y="1056183"/>
            <a:ext cx="3900" cy="3012900"/>
          </a:xfrm>
          <a:prstGeom prst="straightConnector1">
            <a:avLst/>
          </a:prstGeom>
          <a:noFill/>
          <a:ln w="9525" cap="flat" cmpd="sng">
            <a:solidFill>
              <a:srgbClr val="44546A"/>
            </a:solidFill>
            <a:prstDash val="solid"/>
            <a:round/>
            <a:headEnd type="none" w="med" len="med"/>
            <a:tailEnd type="none" w="med" len="med"/>
          </a:ln>
        </p:spPr>
      </p:cxnSp>
      <p:sp>
        <p:nvSpPr>
          <p:cNvPr id="769" name="Google Shape;769;p56"/>
          <p:cNvSpPr txBox="1"/>
          <p:nvPr/>
        </p:nvSpPr>
        <p:spPr>
          <a:xfrm>
            <a:off x="630250" y="841150"/>
            <a:ext cx="3175800" cy="3746700"/>
          </a:xfrm>
          <a:prstGeom prst="rect">
            <a:avLst/>
          </a:prstGeom>
          <a:noFill/>
          <a:ln>
            <a:noFill/>
          </a:ln>
        </p:spPr>
        <p:txBody>
          <a:bodyPr spcFirstLastPara="1" wrap="square" lIns="91425" tIns="91425" rIns="91425" bIns="91425" anchor="t" anchorCtr="0">
            <a:noAutofit/>
          </a:bodyPr>
          <a:lstStyle/>
          <a:p>
            <a:pPr marL="285750" lvl="0" indent="-285750" rtl="0">
              <a:spcBef>
                <a:spcPts val="0"/>
              </a:spcBef>
              <a:spcAft>
                <a:spcPts val="0"/>
              </a:spcAft>
              <a:buFont typeface="Arial" panose="020B0604020202020204" pitchFamily="34" charset="0"/>
              <a:buChar char="•"/>
            </a:pPr>
            <a:r>
              <a:rPr lang="en-IN" sz="1800" dirty="0" smtClean="0">
                <a:latin typeface="Calibri"/>
                <a:ea typeface="Calibri"/>
                <a:cs typeface="Calibri"/>
                <a:sym typeface="Calibri"/>
              </a:rPr>
              <a:t>Profile Update page.</a:t>
            </a:r>
          </a:p>
          <a:p>
            <a:pPr marL="285750" lvl="0" indent="-285750" rtl="0">
              <a:spcBef>
                <a:spcPts val="0"/>
              </a:spcBef>
              <a:spcAft>
                <a:spcPts val="0"/>
              </a:spcAft>
              <a:buFont typeface="Arial" panose="020B0604020202020204" pitchFamily="34" charset="0"/>
              <a:buChar char="•"/>
            </a:pPr>
            <a:r>
              <a:rPr lang="en-IN" sz="1800" dirty="0" smtClean="0">
                <a:latin typeface="Calibri"/>
                <a:ea typeface="Calibri"/>
                <a:cs typeface="Calibri"/>
                <a:sym typeface="Calibri"/>
              </a:rPr>
              <a:t>Customer can see all the past orders, </a:t>
            </a:r>
            <a:r>
              <a:rPr lang="en-IN" sz="1800" dirty="0" err="1" smtClean="0">
                <a:latin typeface="Calibri"/>
                <a:ea typeface="Calibri"/>
                <a:cs typeface="Calibri"/>
                <a:sym typeface="Calibri"/>
              </a:rPr>
              <a:t>adreses</a:t>
            </a:r>
            <a:r>
              <a:rPr lang="en-IN" sz="1800" dirty="0" smtClean="0">
                <a:latin typeface="Calibri"/>
                <a:ea typeface="Calibri"/>
                <a:cs typeface="Calibri"/>
                <a:sym typeface="Calibri"/>
              </a:rPr>
              <a:t> and if required can update the address.</a:t>
            </a:r>
          </a:p>
          <a:p>
            <a:pPr marL="285750" lvl="0" indent="-285750" rtl="0">
              <a:spcBef>
                <a:spcPts val="0"/>
              </a:spcBef>
              <a:spcAft>
                <a:spcPts val="0"/>
              </a:spcAft>
              <a:buFont typeface="Arial" panose="020B0604020202020204" pitchFamily="34" charset="0"/>
              <a:buChar char="•"/>
            </a:pPr>
            <a:r>
              <a:rPr lang="en-IN" sz="1800" dirty="0" smtClean="0">
                <a:latin typeface="Calibri"/>
                <a:ea typeface="Calibri"/>
                <a:cs typeface="Calibri"/>
                <a:sym typeface="Calibri"/>
              </a:rPr>
              <a:t>Customer can edit personal information like photo, name and phone number</a:t>
            </a:r>
            <a:endParaRPr sz="1800" dirty="0">
              <a:latin typeface="Calibri"/>
              <a:ea typeface="Calibri"/>
              <a:cs typeface="Calibri"/>
              <a:sym typeface="Calibri"/>
            </a:endParaRPr>
          </a:p>
        </p:txBody>
      </p:sp>
      <p:pic>
        <p:nvPicPr>
          <p:cNvPr id="3" name="Picture 2"/>
          <p:cNvPicPr>
            <a:picLocks noChangeAspect="1"/>
          </p:cNvPicPr>
          <p:nvPr/>
        </p:nvPicPr>
        <p:blipFill>
          <a:blip r:embed="rId3"/>
          <a:stretch>
            <a:fillRect/>
          </a:stretch>
        </p:blipFill>
        <p:spPr>
          <a:xfrm>
            <a:off x="4322617" y="1004153"/>
            <a:ext cx="2568586" cy="3420694"/>
          </a:xfrm>
          <a:prstGeom prst="rect">
            <a:avLst/>
          </a:prstGeom>
        </p:spPr>
      </p:pic>
      <p:pic>
        <p:nvPicPr>
          <p:cNvPr id="4" name="Picture 3"/>
          <p:cNvPicPr>
            <a:picLocks noChangeAspect="1"/>
          </p:cNvPicPr>
          <p:nvPr/>
        </p:nvPicPr>
        <p:blipFill>
          <a:blip r:embed="rId4"/>
          <a:stretch>
            <a:fillRect/>
          </a:stretch>
        </p:blipFill>
        <p:spPr>
          <a:xfrm>
            <a:off x="7183661" y="1504209"/>
            <a:ext cx="1823911" cy="2564874"/>
          </a:xfrm>
          <a:prstGeom prst="rect">
            <a:avLst/>
          </a:prstGeom>
        </p:spPr>
      </p:pic>
    </p:spTree>
    <p:extLst>
      <p:ext uri="{BB962C8B-B14F-4D97-AF65-F5344CB8AC3E}">
        <p14:creationId xmlns:p14="http://schemas.microsoft.com/office/powerpoint/2010/main" val="8652500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56"/>
          <p:cNvSpPr txBox="1">
            <a:spLocks noGrp="1"/>
          </p:cNvSpPr>
          <p:nvPr>
            <p:ph type="title"/>
          </p:nvPr>
        </p:nvSpPr>
        <p:spPr>
          <a:xfrm>
            <a:off x="316678" y="121966"/>
            <a:ext cx="4005939"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smtClean="0"/>
              <a:t>Order Page</a:t>
            </a:r>
            <a:endParaRPr dirty="0"/>
          </a:p>
        </p:txBody>
      </p:sp>
      <p:cxnSp>
        <p:nvCxnSpPr>
          <p:cNvPr id="768" name="Google Shape;768;p56"/>
          <p:cNvCxnSpPr/>
          <p:nvPr/>
        </p:nvCxnSpPr>
        <p:spPr>
          <a:xfrm flipH="1">
            <a:off x="3806050" y="1004153"/>
            <a:ext cx="3900" cy="3012900"/>
          </a:xfrm>
          <a:prstGeom prst="straightConnector1">
            <a:avLst/>
          </a:prstGeom>
          <a:noFill/>
          <a:ln w="9525" cap="flat" cmpd="sng">
            <a:solidFill>
              <a:srgbClr val="44546A"/>
            </a:solidFill>
            <a:prstDash val="solid"/>
            <a:round/>
            <a:headEnd type="none" w="med" len="med"/>
            <a:tailEnd type="none" w="med" len="med"/>
          </a:ln>
        </p:spPr>
      </p:cxnSp>
      <p:sp>
        <p:nvSpPr>
          <p:cNvPr id="769" name="Google Shape;769;p56"/>
          <p:cNvSpPr txBox="1"/>
          <p:nvPr/>
        </p:nvSpPr>
        <p:spPr>
          <a:xfrm>
            <a:off x="630250" y="841150"/>
            <a:ext cx="3175800" cy="3746700"/>
          </a:xfrm>
          <a:prstGeom prst="rect">
            <a:avLst/>
          </a:prstGeom>
          <a:noFill/>
          <a:ln>
            <a:noFill/>
          </a:ln>
        </p:spPr>
        <p:txBody>
          <a:bodyPr spcFirstLastPara="1" wrap="square" lIns="91425" tIns="91425" rIns="91425" bIns="91425" anchor="t" anchorCtr="0">
            <a:noAutofit/>
          </a:bodyPr>
          <a:lstStyle/>
          <a:p>
            <a:pPr marL="285750" lvl="0" indent="-285750" rtl="0">
              <a:spcBef>
                <a:spcPts val="0"/>
              </a:spcBef>
              <a:spcAft>
                <a:spcPts val="0"/>
              </a:spcAft>
              <a:buFont typeface="Arial" panose="020B0604020202020204" pitchFamily="34" charset="0"/>
              <a:buChar char="•"/>
            </a:pPr>
            <a:r>
              <a:rPr lang="en-IN" sz="1800" dirty="0" smtClean="0">
                <a:latin typeface="Calibri"/>
                <a:ea typeface="Calibri"/>
                <a:cs typeface="Calibri"/>
                <a:sym typeface="Calibri"/>
              </a:rPr>
              <a:t>Order list page shows all past order and present order.</a:t>
            </a:r>
            <a:endParaRPr sz="1800" dirty="0">
              <a:latin typeface="Calibri"/>
              <a:ea typeface="Calibri"/>
              <a:cs typeface="Calibri"/>
              <a:sym typeface="Calibri"/>
            </a:endParaRPr>
          </a:p>
        </p:txBody>
      </p:sp>
      <p:pic>
        <p:nvPicPr>
          <p:cNvPr id="3" name="Picture 2"/>
          <p:cNvPicPr>
            <a:picLocks noChangeAspect="1"/>
          </p:cNvPicPr>
          <p:nvPr/>
        </p:nvPicPr>
        <p:blipFill>
          <a:blip r:embed="rId3"/>
          <a:stretch>
            <a:fillRect/>
          </a:stretch>
        </p:blipFill>
        <p:spPr>
          <a:xfrm>
            <a:off x="3909226" y="1004153"/>
            <a:ext cx="2568586" cy="3420694"/>
          </a:xfrm>
          <a:prstGeom prst="rect">
            <a:avLst/>
          </a:prstGeom>
        </p:spPr>
      </p:pic>
      <p:pic>
        <p:nvPicPr>
          <p:cNvPr id="2" name="Picture 1"/>
          <p:cNvPicPr>
            <a:picLocks noChangeAspect="1"/>
          </p:cNvPicPr>
          <p:nvPr/>
        </p:nvPicPr>
        <p:blipFill>
          <a:blip r:embed="rId4"/>
          <a:stretch>
            <a:fillRect/>
          </a:stretch>
        </p:blipFill>
        <p:spPr>
          <a:xfrm>
            <a:off x="6577088" y="1205345"/>
            <a:ext cx="2504323" cy="3048741"/>
          </a:xfrm>
          <a:prstGeom prst="rect">
            <a:avLst/>
          </a:prstGeom>
        </p:spPr>
      </p:pic>
    </p:spTree>
    <p:extLst>
      <p:ext uri="{BB962C8B-B14F-4D97-AF65-F5344CB8AC3E}">
        <p14:creationId xmlns:p14="http://schemas.microsoft.com/office/powerpoint/2010/main" val="20494618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57"/>
          <p:cNvSpPr txBox="1">
            <a:spLocks noGrp="1"/>
          </p:cNvSpPr>
          <p:nvPr>
            <p:ph type="title"/>
          </p:nvPr>
        </p:nvSpPr>
        <p:spPr>
          <a:xfrm>
            <a:off x="618150" y="2209000"/>
            <a:ext cx="7907700" cy="5625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IN"/>
              <a:t>Part 7: Wireframing and Prototyping</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58"/>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smtClean="0"/>
              <a:t>Login page</a:t>
            </a:r>
            <a:endParaRPr dirty="0"/>
          </a:p>
        </p:txBody>
      </p:sp>
      <p:pic>
        <p:nvPicPr>
          <p:cNvPr id="2" name="Picture 1"/>
          <p:cNvPicPr>
            <a:picLocks noChangeAspect="1"/>
          </p:cNvPicPr>
          <p:nvPr/>
        </p:nvPicPr>
        <p:blipFill>
          <a:blip r:embed="rId3"/>
          <a:stretch>
            <a:fillRect/>
          </a:stretch>
        </p:blipFill>
        <p:spPr>
          <a:xfrm>
            <a:off x="3334781" y="815685"/>
            <a:ext cx="2047709" cy="4110421"/>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58"/>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smtClean="0"/>
              <a:t>Home page</a:t>
            </a:r>
            <a:endParaRPr dirty="0"/>
          </a:p>
        </p:txBody>
      </p:sp>
      <p:pic>
        <p:nvPicPr>
          <p:cNvPr id="3" name="Picture 2"/>
          <p:cNvPicPr>
            <a:picLocks noChangeAspect="1"/>
          </p:cNvPicPr>
          <p:nvPr/>
        </p:nvPicPr>
        <p:blipFill>
          <a:blip r:embed="rId3"/>
          <a:stretch>
            <a:fillRect/>
          </a:stretch>
        </p:blipFill>
        <p:spPr>
          <a:xfrm>
            <a:off x="3261212" y="728591"/>
            <a:ext cx="2110888" cy="4260439"/>
          </a:xfrm>
          <a:prstGeom prst="rect">
            <a:avLst/>
          </a:prstGeom>
        </p:spPr>
      </p:pic>
    </p:spTree>
    <p:extLst>
      <p:ext uri="{BB962C8B-B14F-4D97-AF65-F5344CB8AC3E}">
        <p14:creationId xmlns:p14="http://schemas.microsoft.com/office/powerpoint/2010/main" val="2818780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8"/>
          <p:cNvSpPr txBox="1">
            <a:spLocks noGrp="1"/>
          </p:cNvSpPr>
          <p:nvPr>
            <p:ph type="title"/>
          </p:nvPr>
        </p:nvSpPr>
        <p:spPr>
          <a:xfrm>
            <a:off x="316674" y="121975"/>
            <a:ext cx="42552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Porter's Five Forces Analysis</a:t>
            </a:r>
            <a:endParaRPr/>
          </a:p>
        </p:txBody>
      </p:sp>
      <p:sp>
        <p:nvSpPr>
          <p:cNvPr id="643" name="Google Shape;643;p38"/>
          <p:cNvSpPr txBox="1"/>
          <p:nvPr/>
        </p:nvSpPr>
        <p:spPr>
          <a:xfrm>
            <a:off x="316674" y="948749"/>
            <a:ext cx="8442862" cy="4028496"/>
          </a:xfrm>
          <a:prstGeom prst="rect">
            <a:avLst/>
          </a:prstGeom>
          <a:noFill/>
          <a:ln>
            <a:noFill/>
          </a:ln>
        </p:spPr>
        <p:txBody>
          <a:bodyPr spcFirstLastPara="1" wrap="square" lIns="91425" tIns="91425" rIns="91425" bIns="91425" anchor="t" anchorCtr="0">
            <a:noAutofit/>
          </a:bodyPr>
          <a:lstStyle/>
          <a:p>
            <a:r>
              <a:rPr lang="en-US" b="1" dirty="0"/>
              <a:t>Bargaining power of suppliers:</a:t>
            </a:r>
            <a:endParaRPr lang="en-US" dirty="0"/>
          </a:p>
          <a:p>
            <a:r>
              <a:rPr lang="en-US" dirty="0"/>
              <a:t>The bargaining power of suppliers can still be called as Moderate due to the supply chain challenges. Suppliers operating across the nation are critical for the deal. The customer expects a similar experience for any dish, he orders, irrespective of the geographies. Though it is easier to get these raw materials in Tier One cities, getting the same in further tiers, sometimes becomes difficult.</a:t>
            </a:r>
          </a:p>
          <a:p>
            <a:r>
              <a:rPr lang="en-US" dirty="0"/>
              <a:t>Direct supplies have challenges of logistics feasibility to remote locations due to lower volume requirements. Shipping products in part loads can affect the quality of the product, due to multiple handing &amp; higher transit time</a:t>
            </a:r>
            <a:r>
              <a:rPr lang="en-US" dirty="0" smtClean="0"/>
              <a:t>.</a:t>
            </a:r>
          </a:p>
          <a:p>
            <a:endParaRPr lang="en-US" dirty="0"/>
          </a:p>
          <a:p>
            <a:r>
              <a:rPr lang="en-US" b="1" dirty="0"/>
              <a:t>Bargaining power of the Buyer:</a:t>
            </a:r>
            <a:endParaRPr lang="en-US" dirty="0"/>
          </a:p>
          <a:p>
            <a:r>
              <a:rPr lang="en-US" dirty="0"/>
              <a:t>Linked to the threat of Substitution, the bargaining power of the customer for the food delivery industry is high.</a:t>
            </a:r>
          </a:p>
          <a:p>
            <a:r>
              <a:rPr lang="en-US" dirty="0"/>
              <a:t>a. Number of buyers relative to suppliers: If the number of buyers is small relative to that of suppliers, the buyer’s power will be stronger. Still, with the higher number of suppliers available, buyer power is higher. </a:t>
            </a:r>
          </a:p>
          <a:p>
            <a:r>
              <a:rPr lang="en-US" dirty="0"/>
              <a:t>b. Dependence of a buyer’s purchase on a supplier: If a buyer can get similar products/services from other suppliers, buyers depend less on a supplier. Therefore, the power of the buyer would be greater. Since the services offered by these players are similar, the dependency on a supplier is minimal, boosting the bargaining power of the buyer</a:t>
            </a:r>
            <a:r>
              <a:rPr lang="en-US" dirty="0" smtClean="0"/>
              <a:t>.</a:t>
            </a:r>
            <a:endParaRPr lang="en-US" dirty="0"/>
          </a:p>
        </p:txBody>
      </p:sp>
    </p:spTree>
    <p:extLst>
      <p:ext uri="{BB962C8B-B14F-4D97-AF65-F5344CB8AC3E}">
        <p14:creationId xmlns:p14="http://schemas.microsoft.com/office/powerpoint/2010/main" val="1255022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58"/>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smtClean="0"/>
              <a:t>Restaurant page</a:t>
            </a:r>
            <a:endParaRPr dirty="0"/>
          </a:p>
        </p:txBody>
      </p:sp>
      <p:pic>
        <p:nvPicPr>
          <p:cNvPr id="2" name="Picture 1"/>
          <p:cNvPicPr>
            <a:picLocks noChangeAspect="1"/>
          </p:cNvPicPr>
          <p:nvPr/>
        </p:nvPicPr>
        <p:blipFill>
          <a:blip r:embed="rId3"/>
          <a:stretch>
            <a:fillRect/>
          </a:stretch>
        </p:blipFill>
        <p:spPr>
          <a:xfrm>
            <a:off x="702459" y="800100"/>
            <a:ext cx="2056327" cy="4075401"/>
          </a:xfrm>
          <a:prstGeom prst="rect">
            <a:avLst/>
          </a:prstGeom>
        </p:spPr>
      </p:pic>
      <p:pic>
        <p:nvPicPr>
          <p:cNvPr id="4" name="Picture 3"/>
          <p:cNvPicPr>
            <a:picLocks noChangeAspect="1"/>
          </p:cNvPicPr>
          <p:nvPr/>
        </p:nvPicPr>
        <p:blipFill>
          <a:blip r:embed="rId4"/>
          <a:stretch>
            <a:fillRect/>
          </a:stretch>
        </p:blipFill>
        <p:spPr>
          <a:xfrm>
            <a:off x="3428999" y="800100"/>
            <a:ext cx="2022827" cy="4075401"/>
          </a:xfrm>
          <a:prstGeom prst="rect">
            <a:avLst/>
          </a:prstGeom>
        </p:spPr>
      </p:pic>
      <p:pic>
        <p:nvPicPr>
          <p:cNvPr id="5" name="Picture 4"/>
          <p:cNvPicPr>
            <a:picLocks noChangeAspect="1"/>
          </p:cNvPicPr>
          <p:nvPr/>
        </p:nvPicPr>
        <p:blipFill>
          <a:blip r:embed="rId5"/>
          <a:stretch>
            <a:fillRect/>
          </a:stretch>
        </p:blipFill>
        <p:spPr>
          <a:xfrm>
            <a:off x="6345975" y="800100"/>
            <a:ext cx="2033617" cy="4075401"/>
          </a:xfrm>
          <a:prstGeom prst="rect">
            <a:avLst/>
          </a:prstGeom>
        </p:spPr>
      </p:pic>
    </p:spTree>
    <p:extLst>
      <p:ext uri="{BB962C8B-B14F-4D97-AF65-F5344CB8AC3E}">
        <p14:creationId xmlns:p14="http://schemas.microsoft.com/office/powerpoint/2010/main" val="2625785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58"/>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smtClean="0"/>
              <a:t>Cart page</a:t>
            </a:r>
            <a:endParaRPr dirty="0"/>
          </a:p>
        </p:txBody>
      </p:sp>
      <p:pic>
        <p:nvPicPr>
          <p:cNvPr id="3" name="Picture 2"/>
          <p:cNvPicPr>
            <a:picLocks noChangeAspect="1"/>
          </p:cNvPicPr>
          <p:nvPr/>
        </p:nvPicPr>
        <p:blipFill>
          <a:blip r:embed="rId3"/>
          <a:stretch>
            <a:fillRect/>
          </a:stretch>
        </p:blipFill>
        <p:spPr>
          <a:xfrm>
            <a:off x="3251863" y="727364"/>
            <a:ext cx="2127976" cy="4281487"/>
          </a:xfrm>
          <a:prstGeom prst="rect">
            <a:avLst/>
          </a:prstGeom>
        </p:spPr>
      </p:pic>
    </p:spTree>
    <p:extLst>
      <p:ext uri="{BB962C8B-B14F-4D97-AF65-F5344CB8AC3E}">
        <p14:creationId xmlns:p14="http://schemas.microsoft.com/office/powerpoint/2010/main" val="4100810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58"/>
          <p:cNvSpPr txBox="1">
            <a:spLocks noGrp="1"/>
          </p:cNvSpPr>
          <p:nvPr>
            <p:ph type="title"/>
          </p:nvPr>
        </p:nvSpPr>
        <p:spPr>
          <a:xfrm>
            <a:off x="316679" y="121966"/>
            <a:ext cx="4660566"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smtClean="0"/>
              <a:t>Registration for guest user page</a:t>
            </a:r>
            <a:endParaRPr dirty="0"/>
          </a:p>
        </p:txBody>
      </p:sp>
      <p:pic>
        <p:nvPicPr>
          <p:cNvPr id="2" name="Picture 1"/>
          <p:cNvPicPr>
            <a:picLocks noChangeAspect="1"/>
          </p:cNvPicPr>
          <p:nvPr/>
        </p:nvPicPr>
        <p:blipFill>
          <a:blip r:embed="rId3"/>
          <a:stretch>
            <a:fillRect/>
          </a:stretch>
        </p:blipFill>
        <p:spPr>
          <a:xfrm>
            <a:off x="1303053" y="872836"/>
            <a:ext cx="1986535" cy="3981017"/>
          </a:xfrm>
          <a:prstGeom prst="rect">
            <a:avLst/>
          </a:prstGeom>
        </p:spPr>
      </p:pic>
      <p:pic>
        <p:nvPicPr>
          <p:cNvPr id="4" name="Picture 3"/>
          <p:cNvPicPr>
            <a:picLocks noChangeAspect="1"/>
          </p:cNvPicPr>
          <p:nvPr/>
        </p:nvPicPr>
        <p:blipFill>
          <a:blip r:embed="rId4"/>
          <a:stretch>
            <a:fillRect/>
          </a:stretch>
        </p:blipFill>
        <p:spPr>
          <a:xfrm>
            <a:off x="5251500" y="872836"/>
            <a:ext cx="1966717" cy="3981017"/>
          </a:xfrm>
          <a:prstGeom prst="rect">
            <a:avLst/>
          </a:prstGeom>
        </p:spPr>
      </p:pic>
    </p:spTree>
    <p:extLst>
      <p:ext uri="{BB962C8B-B14F-4D97-AF65-F5344CB8AC3E}">
        <p14:creationId xmlns:p14="http://schemas.microsoft.com/office/powerpoint/2010/main" val="3212712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58"/>
          <p:cNvSpPr txBox="1">
            <a:spLocks noGrp="1"/>
          </p:cNvSpPr>
          <p:nvPr>
            <p:ph type="title"/>
          </p:nvPr>
        </p:nvSpPr>
        <p:spPr>
          <a:xfrm>
            <a:off x="316679" y="121966"/>
            <a:ext cx="4660566"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smtClean="0"/>
              <a:t>New Address Selection</a:t>
            </a:r>
            <a:endParaRPr dirty="0"/>
          </a:p>
        </p:txBody>
      </p:sp>
      <p:pic>
        <p:nvPicPr>
          <p:cNvPr id="3" name="Picture 2"/>
          <p:cNvPicPr>
            <a:picLocks noChangeAspect="1"/>
          </p:cNvPicPr>
          <p:nvPr/>
        </p:nvPicPr>
        <p:blipFill>
          <a:blip r:embed="rId3"/>
          <a:stretch>
            <a:fillRect/>
          </a:stretch>
        </p:blipFill>
        <p:spPr>
          <a:xfrm>
            <a:off x="1343166" y="800100"/>
            <a:ext cx="2031282" cy="4136880"/>
          </a:xfrm>
          <a:prstGeom prst="rect">
            <a:avLst/>
          </a:prstGeom>
        </p:spPr>
      </p:pic>
      <p:pic>
        <p:nvPicPr>
          <p:cNvPr id="5" name="Picture 4"/>
          <p:cNvPicPr>
            <a:picLocks noChangeAspect="1"/>
          </p:cNvPicPr>
          <p:nvPr/>
        </p:nvPicPr>
        <p:blipFill>
          <a:blip r:embed="rId4"/>
          <a:stretch>
            <a:fillRect/>
          </a:stretch>
        </p:blipFill>
        <p:spPr>
          <a:xfrm>
            <a:off x="4940588" y="800101"/>
            <a:ext cx="2114405" cy="4136880"/>
          </a:xfrm>
          <a:prstGeom prst="rect">
            <a:avLst/>
          </a:prstGeom>
        </p:spPr>
      </p:pic>
    </p:spTree>
    <p:extLst>
      <p:ext uri="{BB962C8B-B14F-4D97-AF65-F5344CB8AC3E}">
        <p14:creationId xmlns:p14="http://schemas.microsoft.com/office/powerpoint/2010/main" val="27767975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58"/>
          <p:cNvSpPr txBox="1">
            <a:spLocks noGrp="1"/>
          </p:cNvSpPr>
          <p:nvPr>
            <p:ph type="title"/>
          </p:nvPr>
        </p:nvSpPr>
        <p:spPr>
          <a:xfrm>
            <a:off x="316679" y="121966"/>
            <a:ext cx="4660566"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smtClean="0"/>
              <a:t>Payment Page</a:t>
            </a:r>
            <a:endParaRPr dirty="0"/>
          </a:p>
        </p:txBody>
      </p:sp>
      <p:pic>
        <p:nvPicPr>
          <p:cNvPr id="2" name="Picture 1"/>
          <p:cNvPicPr>
            <a:picLocks noChangeAspect="1"/>
          </p:cNvPicPr>
          <p:nvPr/>
        </p:nvPicPr>
        <p:blipFill>
          <a:blip r:embed="rId3"/>
          <a:stretch>
            <a:fillRect/>
          </a:stretch>
        </p:blipFill>
        <p:spPr>
          <a:xfrm>
            <a:off x="3374447" y="665017"/>
            <a:ext cx="2174298" cy="4348595"/>
          </a:xfrm>
          <a:prstGeom prst="rect">
            <a:avLst/>
          </a:prstGeom>
        </p:spPr>
      </p:pic>
    </p:spTree>
    <p:extLst>
      <p:ext uri="{BB962C8B-B14F-4D97-AF65-F5344CB8AC3E}">
        <p14:creationId xmlns:p14="http://schemas.microsoft.com/office/powerpoint/2010/main" val="29173464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58"/>
          <p:cNvSpPr txBox="1">
            <a:spLocks noGrp="1"/>
          </p:cNvSpPr>
          <p:nvPr>
            <p:ph type="title"/>
          </p:nvPr>
        </p:nvSpPr>
        <p:spPr>
          <a:xfrm>
            <a:off x="316679" y="121966"/>
            <a:ext cx="4660566"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smtClean="0"/>
              <a:t>Profile Page</a:t>
            </a:r>
            <a:endParaRPr dirty="0"/>
          </a:p>
        </p:txBody>
      </p:sp>
      <p:pic>
        <p:nvPicPr>
          <p:cNvPr id="3" name="Picture 2"/>
          <p:cNvPicPr>
            <a:picLocks noChangeAspect="1"/>
          </p:cNvPicPr>
          <p:nvPr/>
        </p:nvPicPr>
        <p:blipFill>
          <a:blip r:embed="rId3"/>
          <a:stretch>
            <a:fillRect/>
          </a:stretch>
        </p:blipFill>
        <p:spPr>
          <a:xfrm>
            <a:off x="1163782" y="727276"/>
            <a:ext cx="2132733" cy="4301924"/>
          </a:xfrm>
          <a:prstGeom prst="rect">
            <a:avLst/>
          </a:prstGeom>
        </p:spPr>
      </p:pic>
      <p:pic>
        <p:nvPicPr>
          <p:cNvPr id="4" name="Picture 3"/>
          <p:cNvPicPr>
            <a:picLocks noChangeAspect="1"/>
          </p:cNvPicPr>
          <p:nvPr/>
        </p:nvPicPr>
        <p:blipFill>
          <a:blip r:embed="rId4"/>
          <a:stretch>
            <a:fillRect/>
          </a:stretch>
        </p:blipFill>
        <p:spPr>
          <a:xfrm>
            <a:off x="4977245" y="727276"/>
            <a:ext cx="2182930" cy="4301924"/>
          </a:xfrm>
          <a:prstGeom prst="rect">
            <a:avLst/>
          </a:prstGeom>
        </p:spPr>
      </p:pic>
    </p:spTree>
    <p:extLst>
      <p:ext uri="{BB962C8B-B14F-4D97-AF65-F5344CB8AC3E}">
        <p14:creationId xmlns:p14="http://schemas.microsoft.com/office/powerpoint/2010/main" val="765348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58"/>
          <p:cNvSpPr txBox="1">
            <a:spLocks noGrp="1"/>
          </p:cNvSpPr>
          <p:nvPr>
            <p:ph type="title"/>
          </p:nvPr>
        </p:nvSpPr>
        <p:spPr>
          <a:xfrm>
            <a:off x="316679" y="121966"/>
            <a:ext cx="4660566"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smtClean="0"/>
              <a:t>Order Page</a:t>
            </a:r>
            <a:endParaRPr dirty="0"/>
          </a:p>
        </p:txBody>
      </p:sp>
      <p:pic>
        <p:nvPicPr>
          <p:cNvPr id="2" name="Picture 1"/>
          <p:cNvPicPr>
            <a:picLocks noChangeAspect="1"/>
          </p:cNvPicPr>
          <p:nvPr/>
        </p:nvPicPr>
        <p:blipFill>
          <a:blip r:embed="rId3"/>
          <a:stretch>
            <a:fillRect/>
          </a:stretch>
        </p:blipFill>
        <p:spPr>
          <a:xfrm>
            <a:off x="6740980" y="789710"/>
            <a:ext cx="2089300" cy="4169785"/>
          </a:xfrm>
          <a:prstGeom prst="rect">
            <a:avLst/>
          </a:prstGeom>
        </p:spPr>
      </p:pic>
      <p:pic>
        <p:nvPicPr>
          <p:cNvPr id="5" name="Picture 4"/>
          <p:cNvPicPr>
            <a:picLocks noChangeAspect="1"/>
          </p:cNvPicPr>
          <p:nvPr/>
        </p:nvPicPr>
        <p:blipFill>
          <a:blip r:embed="rId4"/>
          <a:stretch>
            <a:fillRect/>
          </a:stretch>
        </p:blipFill>
        <p:spPr>
          <a:xfrm>
            <a:off x="465388" y="789710"/>
            <a:ext cx="2071725" cy="4169785"/>
          </a:xfrm>
          <a:prstGeom prst="rect">
            <a:avLst/>
          </a:prstGeom>
        </p:spPr>
      </p:pic>
      <p:pic>
        <p:nvPicPr>
          <p:cNvPr id="6" name="Picture 5"/>
          <p:cNvPicPr>
            <a:picLocks noChangeAspect="1"/>
          </p:cNvPicPr>
          <p:nvPr/>
        </p:nvPicPr>
        <p:blipFill>
          <a:blip r:embed="rId5"/>
          <a:stretch>
            <a:fillRect/>
          </a:stretch>
        </p:blipFill>
        <p:spPr>
          <a:xfrm>
            <a:off x="3600980" y="789709"/>
            <a:ext cx="2076132" cy="4169785"/>
          </a:xfrm>
          <a:prstGeom prst="rect">
            <a:avLst/>
          </a:prstGeom>
        </p:spPr>
      </p:pic>
    </p:spTree>
    <p:extLst>
      <p:ext uri="{BB962C8B-B14F-4D97-AF65-F5344CB8AC3E}">
        <p14:creationId xmlns:p14="http://schemas.microsoft.com/office/powerpoint/2010/main" val="12058745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59"/>
          <p:cNvSpPr txBox="1"/>
          <p:nvPr/>
        </p:nvSpPr>
        <p:spPr>
          <a:xfrm>
            <a:off x="194775" y="133275"/>
            <a:ext cx="6899100" cy="399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IN" sz="3000" dirty="0" smtClean="0">
                <a:solidFill>
                  <a:srgbClr val="FFFFFF"/>
                </a:solidFill>
              </a:rPr>
              <a:t>Login Navigational </a:t>
            </a:r>
            <a:r>
              <a:rPr lang="en-IN" sz="3000" dirty="0">
                <a:solidFill>
                  <a:srgbClr val="FFFFFF"/>
                </a:solidFill>
              </a:rPr>
              <a:t>Flow</a:t>
            </a:r>
            <a:endParaRPr sz="3000" dirty="0">
              <a:solidFill>
                <a:srgbClr val="FFFFFF"/>
              </a:solidFill>
            </a:endParaRPr>
          </a:p>
        </p:txBody>
      </p:sp>
      <p:pic>
        <p:nvPicPr>
          <p:cNvPr id="5" name="Picture 4"/>
          <p:cNvPicPr>
            <a:picLocks noChangeAspect="1"/>
          </p:cNvPicPr>
          <p:nvPr/>
        </p:nvPicPr>
        <p:blipFill>
          <a:blip r:embed="rId3"/>
          <a:stretch>
            <a:fillRect/>
          </a:stretch>
        </p:blipFill>
        <p:spPr>
          <a:xfrm>
            <a:off x="1253716" y="730284"/>
            <a:ext cx="2122444" cy="4260439"/>
          </a:xfrm>
          <a:prstGeom prst="rect">
            <a:avLst/>
          </a:prstGeom>
        </p:spPr>
      </p:pic>
      <p:pic>
        <p:nvPicPr>
          <p:cNvPr id="6" name="Picture 5"/>
          <p:cNvPicPr>
            <a:picLocks noChangeAspect="1"/>
          </p:cNvPicPr>
          <p:nvPr/>
        </p:nvPicPr>
        <p:blipFill>
          <a:blip r:embed="rId4"/>
          <a:stretch>
            <a:fillRect/>
          </a:stretch>
        </p:blipFill>
        <p:spPr>
          <a:xfrm>
            <a:off x="4030139" y="730284"/>
            <a:ext cx="2110888" cy="4260439"/>
          </a:xfrm>
          <a:prstGeom prst="rect">
            <a:avLst/>
          </a:prstGeom>
        </p:spPr>
      </p:pic>
      <p:cxnSp>
        <p:nvCxnSpPr>
          <p:cNvPr id="3" name="Curved Connector 2"/>
          <p:cNvCxnSpPr/>
          <p:nvPr/>
        </p:nvCxnSpPr>
        <p:spPr>
          <a:xfrm>
            <a:off x="3179618" y="1132609"/>
            <a:ext cx="1205346" cy="4156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5"/>
          <a:stretch>
            <a:fillRect/>
          </a:stretch>
        </p:blipFill>
        <p:spPr>
          <a:xfrm>
            <a:off x="6571145" y="730284"/>
            <a:ext cx="2105264" cy="4261463"/>
          </a:xfrm>
          <a:prstGeom prst="rect">
            <a:avLst/>
          </a:prstGeom>
        </p:spPr>
      </p:pic>
      <p:cxnSp>
        <p:nvCxnSpPr>
          <p:cNvPr id="13" name="Curved Connector 12"/>
          <p:cNvCxnSpPr/>
          <p:nvPr/>
        </p:nvCxnSpPr>
        <p:spPr>
          <a:xfrm flipV="1">
            <a:off x="2805545" y="1859973"/>
            <a:ext cx="3989461" cy="122612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59"/>
          <p:cNvSpPr txBox="1"/>
          <p:nvPr/>
        </p:nvSpPr>
        <p:spPr>
          <a:xfrm>
            <a:off x="194775" y="133275"/>
            <a:ext cx="6899100" cy="399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IN" sz="3000" dirty="0" smtClean="0">
                <a:solidFill>
                  <a:srgbClr val="FFFFFF"/>
                </a:solidFill>
              </a:rPr>
              <a:t>Restaurant Navigational </a:t>
            </a:r>
            <a:r>
              <a:rPr lang="en-IN" sz="3000" dirty="0">
                <a:solidFill>
                  <a:srgbClr val="FFFFFF"/>
                </a:solidFill>
              </a:rPr>
              <a:t>Flow</a:t>
            </a:r>
            <a:endParaRPr sz="3000" dirty="0">
              <a:solidFill>
                <a:srgbClr val="FFFFFF"/>
              </a:solidFill>
            </a:endParaRPr>
          </a:p>
        </p:txBody>
      </p:sp>
      <p:pic>
        <p:nvPicPr>
          <p:cNvPr id="6" name="Picture 5"/>
          <p:cNvPicPr>
            <a:picLocks noChangeAspect="1"/>
          </p:cNvPicPr>
          <p:nvPr/>
        </p:nvPicPr>
        <p:blipFill>
          <a:blip r:embed="rId3"/>
          <a:stretch>
            <a:fillRect/>
          </a:stretch>
        </p:blipFill>
        <p:spPr>
          <a:xfrm>
            <a:off x="82739" y="688720"/>
            <a:ext cx="2084838" cy="4207862"/>
          </a:xfrm>
          <a:prstGeom prst="rect">
            <a:avLst/>
          </a:prstGeom>
        </p:spPr>
      </p:pic>
      <p:pic>
        <p:nvPicPr>
          <p:cNvPr id="7" name="Picture 6"/>
          <p:cNvPicPr>
            <a:picLocks noChangeAspect="1"/>
          </p:cNvPicPr>
          <p:nvPr/>
        </p:nvPicPr>
        <p:blipFill>
          <a:blip r:embed="rId4"/>
          <a:stretch>
            <a:fillRect/>
          </a:stretch>
        </p:blipFill>
        <p:spPr>
          <a:xfrm>
            <a:off x="2341668" y="688720"/>
            <a:ext cx="2123870" cy="4209264"/>
          </a:xfrm>
          <a:prstGeom prst="rect">
            <a:avLst/>
          </a:prstGeom>
        </p:spPr>
      </p:pic>
      <p:pic>
        <p:nvPicPr>
          <p:cNvPr id="8" name="Picture 7"/>
          <p:cNvPicPr>
            <a:picLocks noChangeAspect="1"/>
          </p:cNvPicPr>
          <p:nvPr/>
        </p:nvPicPr>
        <p:blipFill>
          <a:blip r:embed="rId5"/>
          <a:stretch>
            <a:fillRect/>
          </a:stretch>
        </p:blipFill>
        <p:spPr>
          <a:xfrm>
            <a:off x="4735419" y="688720"/>
            <a:ext cx="2088574" cy="4207862"/>
          </a:xfrm>
          <a:prstGeom prst="rect">
            <a:avLst/>
          </a:prstGeom>
        </p:spPr>
      </p:pic>
      <p:pic>
        <p:nvPicPr>
          <p:cNvPr id="9" name="Picture 8"/>
          <p:cNvPicPr>
            <a:picLocks noChangeAspect="1"/>
          </p:cNvPicPr>
          <p:nvPr/>
        </p:nvPicPr>
        <p:blipFill>
          <a:blip r:embed="rId6"/>
          <a:stretch>
            <a:fillRect/>
          </a:stretch>
        </p:blipFill>
        <p:spPr>
          <a:xfrm>
            <a:off x="7027777" y="688720"/>
            <a:ext cx="2099715" cy="4207862"/>
          </a:xfrm>
          <a:prstGeom prst="rect">
            <a:avLst/>
          </a:prstGeom>
        </p:spPr>
      </p:pic>
      <p:cxnSp>
        <p:nvCxnSpPr>
          <p:cNvPr id="4" name="Curved Connector 3"/>
          <p:cNvCxnSpPr/>
          <p:nvPr/>
        </p:nvCxnSpPr>
        <p:spPr>
          <a:xfrm rot="5400000" flipH="1" flipV="1">
            <a:off x="613064" y="2067792"/>
            <a:ext cx="2899063" cy="113260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p:cNvCxnSpPr/>
          <p:nvPr/>
        </p:nvCxnSpPr>
        <p:spPr>
          <a:xfrm flipV="1">
            <a:off x="3823855" y="3667991"/>
            <a:ext cx="1319645" cy="91148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p:cNvCxnSpPr/>
          <p:nvPr/>
        </p:nvCxnSpPr>
        <p:spPr>
          <a:xfrm rot="5400000" flipH="1" flipV="1">
            <a:off x="5195458" y="2047013"/>
            <a:ext cx="2576942" cy="149628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5159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59"/>
          <p:cNvSpPr txBox="1"/>
          <p:nvPr/>
        </p:nvSpPr>
        <p:spPr>
          <a:xfrm>
            <a:off x="194775" y="133275"/>
            <a:ext cx="6899100" cy="399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IN" sz="3000" dirty="0" smtClean="0">
                <a:solidFill>
                  <a:srgbClr val="FFFFFF"/>
                </a:solidFill>
              </a:rPr>
              <a:t>Order Flow</a:t>
            </a:r>
            <a:endParaRPr sz="3000" dirty="0">
              <a:solidFill>
                <a:srgbClr val="FFFFFF"/>
              </a:solidFill>
            </a:endParaRPr>
          </a:p>
        </p:txBody>
      </p:sp>
      <p:pic>
        <p:nvPicPr>
          <p:cNvPr id="9" name="Picture 8"/>
          <p:cNvPicPr>
            <a:picLocks noChangeAspect="1"/>
          </p:cNvPicPr>
          <p:nvPr/>
        </p:nvPicPr>
        <p:blipFill>
          <a:blip r:embed="rId3"/>
          <a:stretch>
            <a:fillRect/>
          </a:stretch>
        </p:blipFill>
        <p:spPr>
          <a:xfrm>
            <a:off x="194775" y="962552"/>
            <a:ext cx="1841920" cy="3691237"/>
          </a:xfrm>
          <a:prstGeom prst="rect">
            <a:avLst/>
          </a:prstGeom>
        </p:spPr>
      </p:pic>
      <p:pic>
        <p:nvPicPr>
          <p:cNvPr id="10" name="Picture 9"/>
          <p:cNvPicPr>
            <a:picLocks noChangeAspect="1"/>
          </p:cNvPicPr>
          <p:nvPr/>
        </p:nvPicPr>
        <p:blipFill>
          <a:blip r:embed="rId4"/>
          <a:stretch>
            <a:fillRect/>
          </a:stretch>
        </p:blipFill>
        <p:spPr>
          <a:xfrm>
            <a:off x="2312011" y="862882"/>
            <a:ext cx="1934422" cy="3892057"/>
          </a:xfrm>
          <a:prstGeom prst="rect">
            <a:avLst/>
          </a:prstGeom>
        </p:spPr>
      </p:pic>
      <p:pic>
        <p:nvPicPr>
          <p:cNvPr id="11" name="Picture 10"/>
          <p:cNvPicPr>
            <a:picLocks noChangeAspect="1"/>
          </p:cNvPicPr>
          <p:nvPr/>
        </p:nvPicPr>
        <p:blipFill>
          <a:blip r:embed="rId5"/>
          <a:stretch>
            <a:fillRect/>
          </a:stretch>
        </p:blipFill>
        <p:spPr>
          <a:xfrm>
            <a:off x="4601213" y="862882"/>
            <a:ext cx="1911069" cy="3892057"/>
          </a:xfrm>
          <a:prstGeom prst="rect">
            <a:avLst/>
          </a:prstGeom>
        </p:spPr>
      </p:pic>
      <p:pic>
        <p:nvPicPr>
          <p:cNvPr id="13" name="Picture 12"/>
          <p:cNvPicPr>
            <a:picLocks noChangeAspect="1"/>
          </p:cNvPicPr>
          <p:nvPr/>
        </p:nvPicPr>
        <p:blipFill>
          <a:blip r:embed="rId6"/>
          <a:stretch>
            <a:fillRect/>
          </a:stretch>
        </p:blipFill>
        <p:spPr>
          <a:xfrm>
            <a:off x="6867062" y="862882"/>
            <a:ext cx="1969663" cy="3853689"/>
          </a:xfrm>
          <a:prstGeom prst="rect">
            <a:avLst/>
          </a:prstGeom>
        </p:spPr>
      </p:pic>
      <p:cxnSp>
        <p:nvCxnSpPr>
          <p:cNvPr id="3" name="Curved Connector 2"/>
          <p:cNvCxnSpPr/>
          <p:nvPr/>
        </p:nvCxnSpPr>
        <p:spPr>
          <a:xfrm rot="5400000" flipH="1" flipV="1">
            <a:off x="688042" y="2537624"/>
            <a:ext cx="2847110" cy="86835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p:cNvCxnSpPr/>
          <p:nvPr/>
        </p:nvCxnSpPr>
        <p:spPr>
          <a:xfrm flipV="1">
            <a:off x="3644326" y="3366655"/>
            <a:ext cx="1197838" cy="86244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p:nvPr/>
        </p:nvCxnSpPr>
        <p:spPr>
          <a:xfrm rot="5400000" flipH="1" flipV="1">
            <a:off x="5573164" y="2874645"/>
            <a:ext cx="2005446" cy="103597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6302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8"/>
          <p:cNvSpPr txBox="1">
            <a:spLocks noGrp="1"/>
          </p:cNvSpPr>
          <p:nvPr>
            <p:ph type="title"/>
          </p:nvPr>
        </p:nvSpPr>
        <p:spPr>
          <a:xfrm>
            <a:off x="316674" y="121975"/>
            <a:ext cx="42552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Porter's Five Forces Analysis</a:t>
            </a:r>
            <a:endParaRPr/>
          </a:p>
        </p:txBody>
      </p:sp>
      <p:sp>
        <p:nvSpPr>
          <p:cNvPr id="643" name="Google Shape;643;p38"/>
          <p:cNvSpPr txBox="1"/>
          <p:nvPr/>
        </p:nvSpPr>
        <p:spPr>
          <a:xfrm>
            <a:off x="316674" y="948749"/>
            <a:ext cx="8442862" cy="3862241"/>
          </a:xfrm>
          <a:prstGeom prst="rect">
            <a:avLst/>
          </a:prstGeom>
          <a:noFill/>
          <a:ln>
            <a:noFill/>
          </a:ln>
        </p:spPr>
        <p:txBody>
          <a:bodyPr spcFirstLastPara="1" wrap="square" lIns="91425" tIns="91425" rIns="91425" bIns="91425" anchor="t" anchorCtr="0">
            <a:noAutofit/>
          </a:bodyPr>
          <a:lstStyle/>
          <a:p>
            <a:r>
              <a:rPr lang="en-US" dirty="0"/>
              <a:t>c. Switching costs: If there are not many alternative suppliers available, the cost of switching is high. Therefore, buyer power would below. There is no cost of switching from one supplier to another, as, both the good aggregators are available on a single click on the handheld. </a:t>
            </a:r>
          </a:p>
          <a:p>
            <a:r>
              <a:rPr lang="en-US" dirty="0"/>
              <a:t>d. Backward Integration: If the buyer can integrate or merge suppliers, the buyer has greater bargaining power over the existing suppliers. No such parameters affect the food delivery industry</a:t>
            </a:r>
            <a:r>
              <a:rPr lang="en-US" dirty="0" smtClean="0"/>
              <a:t>.</a:t>
            </a:r>
          </a:p>
          <a:p>
            <a:endParaRPr lang="en-US" dirty="0"/>
          </a:p>
          <a:p>
            <a:r>
              <a:rPr lang="en-US" b="1" dirty="0"/>
              <a:t>Competition Rivalry:</a:t>
            </a:r>
            <a:endParaRPr lang="en-US" dirty="0"/>
          </a:p>
          <a:p>
            <a:r>
              <a:rPr lang="en-US" dirty="0"/>
              <a:t>The acquisition of </a:t>
            </a:r>
            <a:r>
              <a:rPr lang="en-US" dirty="0" err="1"/>
              <a:t>Ubereats</a:t>
            </a:r>
            <a:r>
              <a:rPr lang="en-US" dirty="0"/>
              <a:t> by </a:t>
            </a:r>
            <a:r>
              <a:rPr lang="en-US" dirty="0" err="1"/>
              <a:t>Zomato</a:t>
            </a:r>
            <a:r>
              <a:rPr lang="en-US" dirty="0"/>
              <a:t> still has reduced the number of players, defining Competition Rivalry to Moderate.</a:t>
            </a:r>
          </a:p>
          <a:p>
            <a:r>
              <a:rPr lang="en-US" dirty="0"/>
              <a:t>According to stats, there is an increase of more than 100 percent in online food orders in the past 3 years. Referring to the 5 forces, things are different at the ground level. As per </a:t>
            </a:r>
            <a:r>
              <a:rPr lang="en-US" dirty="0" err="1"/>
              <a:t>Zomato’s</a:t>
            </a:r>
            <a:r>
              <a:rPr lang="en-US" dirty="0"/>
              <a:t> released annual income stats, few things were very surprising in that report. According to </a:t>
            </a:r>
            <a:r>
              <a:rPr lang="en-US" dirty="0" err="1"/>
              <a:t>Zomato</a:t>
            </a:r>
            <a:r>
              <a:rPr lang="en-US" dirty="0"/>
              <a:t>, their revenue for FY2019 is $206 million. </a:t>
            </a:r>
            <a:r>
              <a:rPr lang="en-US" dirty="0" err="1"/>
              <a:t>Zomato</a:t>
            </a:r>
            <a:r>
              <a:rPr lang="en-US" dirty="0"/>
              <a:t> recorded the highest revenue in 2019 as compared to its revenues of $68 million last year. But </a:t>
            </a:r>
            <a:r>
              <a:rPr lang="en-US" dirty="0" err="1"/>
              <a:t>Zomato</a:t>
            </a:r>
            <a:r>
              <a:rPr lang="en-US" dirty="0"/>
              <a:t> had spent on marketing in FY2019 and it is $500 million. According to </a:t>
            </a:r>
            <a:r>
              <a:rPr lang="en-US" dirty="0" err="1"/>
              <a:t>Zomato</a:t>
            </a:r>
            <a:r>
              <a:rPr lang="en-US" dirty="0"/>
              <a:t>, they are losing </a:t>
            </a:r>
            <a:r>
              <a:rPr lang="en-US" dirty="0" err="1"/>
              <a:t>Rs</a:t>
            </a:r>
            <a:r>
              <a:rPr lang="en-US" dirty="0"/>
              <a:t> 25 per delivery20. So, one needs to decide, Was </a:t>
            </a:r>
            <a:r>
              <a:rPr lang="en-US" dirty="0" err="1"/>
              <a:t>Zomato</a:t>
            </a:r>
            <a:r>
              <a:rPr lang="en-US" dirty="0"/>
              <a:t> profitable in FY2019. This invites a need to understand how to arrive at a sustainable Business Strategy.</a:t>
            </a:r>
          </a:p>
        </p:txBody>
      </p:sp>
    </p:spTree>
    <p:extLst>
      <p:ext uri="{BB962C8B-B14F-4D97-AF65-F5344CB8AC3E}">
        <p14:creationId xmlns:p14="http://schemas.microsoft.com/office/powerpoint/2010/main" val="18376933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59"/>
          <p:cNvSpPr txBox="1"/>
          <p:nvPr/>
        </p:nvSpPr>
        <p:spPr>
          <a:xfrm>
            <a:off x="194775" y="133275"/>
            <a:ext cx="6899100" cy="399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IN" sz="3000" dirty="0" smtClean="0">
                <a:solidFill>
                  <a:srgbClr val="FFFFFF"/>
                </a:solidFill>
              </a:rPr>
              <a:t>Order Flow Continues..</a:t>
            </a:r>
            <a:endParaRPr sz="3000" dirty="0">
              <a:solidFill>
                <a:srgbClr val="FFFFFF"/>
              </a:solidFill>
            </a:endParaRPr>
          </a:p>
        </p:txBody>
      </p:sp>
      <p:pic>
        <p:nvPicPr>
          <p:cNvPr id="13" name="Picture 12"/>
          <p:cNvPicPr>
            <a:picLocks noChangeAspect="1"/>
          </p:cNvPicPr>
          <p:nvPr/>
        </p:nvPicPr>
        <p:blipFill>
          <a:blip r:embed="rId3"/>
          <a:stretch>
            <a:fillRect/>
          </a:stretch>
        </p:blipFill>
        <p:spPr>
          <a:xfrm>
            <a:off x="341571" y="779319"/>
            <a:ext cx="2053874" cy="4018450"/>
          </a:xfrm>
          <a:prstGeom prst="rect">
            <a:avLst/>
          </a:prstGeom>
        </p:spPr>
      </p:pic>
      <p:pic>
        <p:nvPicPr>
          <p:cNvPr id="12" name="Picture 11"/>
          <p:cNvPicPr>
            <a:picLocks noChangeAspect="1"/>
          </p:cNvPicPr>
          <p:nvPr/>
        </p:nvPicPr>
        <p:blipFill>
          <a:blip r:embed="rId4"/>
          <a:stretch>
            <a:fillRect/>
          </a:stretch>
        </p:blipFill>
        <p:spPr>
          <a:xfrm>
            <a:off x="3424934" y="779319"/>
            <a:ext cx="2009225" cy="4018450"/>
          </a:xfrm>
          <a:prstGeom prst="rect">
            <a:avLst/>
          </a:prstGeom>
        </p:spPr>
      </p:pic>
      <p:cxnSp>
        <p:nvCxnSpPr>
          <p:cNvPr id="6" name="Curved Connector 5"/>
          <p:cNvCxnSpPr/>
          <p:nvPr/>
        </p:nvCxnSpPr>
        <p:spPr>
          <a:xfrm rot="5400000" flipH="1" flipV="1">
            <a:off x="1157145" y="1856222"/>
            <a:ext cx="3023754" cy="195060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5"/>
          <a:stretch>
            <a:fillRect/>
          </a:stretch>
        </p:blipFill>
        <p:spPr>
          <a:xfrm>
            <a:off x="6463648" y="746630"/>
            <a:ext cx="2076132" cy="4169785"/>
          </a:xfrm>
          <a:prstGeom prst="rect">
            <a:avLst/>
          </a:prstGeom>
        </p:spPr>
      </p:pic>
      <p:cxnSp>
        <p:nvCxnSpPr>
          <p:cNvPr id="19" name="Curved Connector 18"/>
          <p:cNvCxnSpPr/>
          <p:nvPr/>
        </p:nvCxnSpPr>
        <p:spPr>
          <a:xfrm rot="5400000" flipH="1" flipV="1">
            <a:off x="4280279" y="2035842"/>
            <a:ext cx="3158839" cy="172644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7874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59"/>
          <p:cNvSpPr txBox="1"/>
          <p:nvPr/>
        </p:nvSpPr>
        <p:spPr>
          <a:xfrm>
            <a:off x="194775" y="133275"/>
            <a:ext cx="6899100" cy="399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IN" sz="3000" dirty="0" smtClean="0">
                <a:solidFill>
                  <a:srgbClr val="FFFFFF"/>
                </a:solidFill>
              </a:rPr>
              <a:t>Order Tracking</a:t>
            </a:r>
            <a:endParaRPr sz="3000" dirty="0">
              <a:solidFill>
                <a:srgbClr val="FFFFFF"/>
              </a:solidFill>
            </a:endParaRPr>
          </a:p>
        </p:txBody>
      </p:sp>
      <p:pic>
        <p:nvPicPr>
          <p:cNvPr id="18" name="Picture 17"/>
          <p:cNvPicPr>
            <a:picLocks noChangeAspect="1"/>
          </p:cNvPicPr>
          <p:nvPr/>
        </p:nvPicPr>
        <p:blipFill>
          <a:blip r:embed="rId3"/>
          <a:stretch>
            <a:fillRect/>
          </a:stretch>
        </p:blipFill>
        <p:spPr>
          <a:xfrm>
            <a:off x="6908260" y="911780"/>
            <a:ext cx="1956934" cy="3930384"/>
          </a:xfrm>
          <a:prstGeom prst="rect">
            <a:avLst/>
          </a:prstGeom>
        </p:spPr>
      </p:pic>
      <p:pic>
        <p:nvPicPr>
          <p:cNvPr id="8" name="Picture 7"/>
          <p:cNvPicPr>
            <a:picLocks noChangeAspect="1"/>
          </p:cNvPicPr>
          <p:nvPr/>
        </p:nvPicPr>
        <p:blipFill>
          <a:blip r:embed="rId4"/>
          <a:stretch>
            <a:fillRect/>
          </a:stretch>
        </p:blipFill>
        <p:spPr>
          <a:xfrm>
            <a:off x="2484087" y="911780"/>
            <a:ext cx="1942440" cy="3918084"/>
          </a:xfrm>
          <a:prstGeom prst="rect">
            <a:avLst/>
          </a:prstGeom>
        </p:spPr>
      </p:pic>
      <p:pic>
        <p:nvPicPr>
          <p:cNvPr id="2" name="Picture 1"/>
          <p:cNvPicPr>
            <a:picLocks noChangeAspect="1"/>
          </p:cNvPicPr>
          <p:nvPr/>
        </p:nvPicPr>
        <p:blipFill>
          <a:blip r:embed="rId5"/>
          <a:stretch>
            <a:fillRect/>
          </a:stretch>
        </p:blipFill>
        <p:spPr>
          <a:xfrm>
            <a:off x="285750" y="874589"/>
            <a:ext cx="1943100" cy="3876675"/>
          </a:xfrm>
          <a:prstGeom prst="rect">
            <a:avLst/>
          </a:prstGeom>
        </p:spPr>
      </p:pic>
      <p:pic>
        <p:nvPicPr>
          <p:cNvPr id="10" name="Picture 9"/>
          <p:cNvPicPr>
            <a:picLocks noChangeAspect="1"/>
          </p:cNvPicPr>
          <p:nvPr/>
        </p:nvPicPr>
        <p:blipFill>
          <a:blip r:embed="rId6"/>
          <a:stretch>
            <a:fillRect/>
          </a:stretch>
        </p:blipFill>
        <p:spPr>
          <a:xfrm>
            <a:off x="4681764" y="874589"/>
            <a:ext cx="1971259" cy="3967575"/>
          </a:xfrm>
          <a:prstGeom prst="rect">
            <a:avLst/>
          </a:prstGeom>
        </p:spPr>
      </p:pic>
      <p:cxnSp>
        <p:nvCxnSpPr>
          <p:cNvPr id="4" name="Curved Connector 3"/>
          <p:cNvCxnSpPr/>
          <p:nvPr/>
        </p:nvCxnSpPr>
        <p:spPr>
          <a:xfrm rot="5400000" flipH="1" flipV="1">
            <a:off x="961161" y="2738006"/>
            <a:ext cx="2867890" cy="73775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p:cNvCxnSpPr/>
          <p:nvPr/>
        </p:nvCxnSpPr>
        <p:spPr>
          <a:xfrm flipV="1">
            <a:off x="477984" y="1462501"/>
            <a:ext cx="6743701" cy="286011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p:nvPr/>
        </p:nvCxnSpPr>
        <p:spPr>
          <a:xfrm flipV="1">
            <a:off x="4125191" y="1462501"/>
            <a:ext cx="862445" cy="60529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p:cNvCxnSpPr/>
          <p:nvPr/>
        </p:nvCxnSpPr>
        <p:spPr>
          <a:xfrm flipV="1">
            <a:off x="5974773" y="1901537"/>
            <a:ext cx="1119102" cy="96635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5034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60"/>
          <p:cNvSpPr txBox="1"/>
          <p:nvPr/>
        </p:nvSpPr>
        <p:spPr>
          <a:xfrm>
            <a:off x="194775" y="133275"/>
            <a:ext cx="6899100" cy="399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IN" sz="3000">
                <a:solidFill>
                  <a:srgbClr val="FFFFFF"/>
                </a:solidFill>
              </a:rPr>
              <a:t>Tools used</a:t>
            </a:r>
            <a:endParaRPr sz="3000">
              <a:solidFill>
                <a:srgbClr val="FFFFFF"/>
              </a:solidFill>
            </a:endParaRPr>
          </a:p>
        </p:txBody>
      </p:sp>
      <p:graphicFrame>
        <p:nvGraphicFramePr>
          <p:cNvPr id="797" name="Google Shape;797;p60"/>
          <p:cNvGraphicFramePr/>
          <p:nvPr>
            <p:extLst>
              <p:ext uri="{D42A27DB-BD31-4B8C-83A1-F6EECF244321}">
                <p14:modId xmlns:p14="http://schemas.microsoft.com/office/powerpoint/2010/main" val="2974473686"/>
              </p:ext>
            </p:extLst>
          </p:nvPr>
        </p:nvGraphicFramePr>
        <p:xfrm>
          <a:off x="952500" y="2190750"/>
          <a:ext cx="7239000" cy="792420"/>
        </p:xfrm>
        <a:graphic>
          <a:graphicData uri="http://schemas.openxmlformats.org/drawingml/2006/table">
            <a:tbl>
              <a:tblPr>
                <a:noFill/>
                <a:tableStyleId>{ADEF916E-E4ED-461B-B27E-FC02062E6889}</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IN" b="1"/>
                        <a:t>Wireframing</a:t>
                      </a:r>
                      <a:endParaRPr b="1"/>
                    </a:p>
                  </a:txBody>
                  <a:tcPr marL="91425" marR="91425" marT="91425" marB="91425"/>
                </a:tc>
                <a:tc>
                  <a:txBody>
                    <a:bodyPr/>
                    <a:lstStyle/>
                    <a:p>
                      <a:pPr marL="0" lvl="0" indent="0" algn="ctr" rtl="0">
                        <a:spcBef>
                          <a:spcPts val="0"/>
                        </a:spcBef>
                        <a:spcAft>
                          <a:spcPts val="0"/>
                        </a:spcAft>
                        <a:buNone/>
                      </a:pPr>
                      <a:r>
                        <a:rPr lang="en-IN" dirty="0" smtClean="0"/>
                        <a:t>Whimsical</a:t>
                      </a:r>
                      <a:endParaRPr dirty="0"/>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IN" b="1"/>
                        <a:t>Prototyping</a:t>
                      </a:r>
                      <a:endParaRPr b="1"/>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IN" dirty="0" smtClean="0">
                          <a:solidFill>
                            <a:schemeClr val="dk1"/>
                          </a:solidFill>
                        </a:rPr>
                        <a:t>Marvel</a:t>
                      </a:r>
                      <a:endParaRPr dirty="0"/>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61"/>
          <p:cNvSpPr txBox="1"/>
          <p:nvPr/>
        </p:nvSpPr>
        <p:spPr>
          <a:xfrm>
            <a:off x="194775" y="133275"/>
            <a:ext cx="6899100" cy="399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IN" sz="3000">
                <a:solidFill>
                  <a:srgbClr val="FFFFFF"/>
                </a:solidFill>
              </a:rPr>
              <a:t>Prototyping</a:t>
            </a:r>
            <a:endParaRPr sz="3000">
              <a:solidFill>
                <a:srgbClr val="FFFFFF"/>
              </a:solidFill>
            </a:endParaRPr>
          </a:p>
        </p:txBody>
      </p:sp>
      <p:graphicFrame>
        <p:nvGraphicFramePr>
          <p:cNvPr id="803" name="Google Shape;803;p61"/>
          <p:cNvGraphicFramePr/>
          <p:nvPr>
            <p:extLst>
              <p:ext uri="{D42A27DB-BD31-4B8C-83A1-F6EECF244321}">
                <p14:modId xmlns:p14="http://schemas.microsoft.com/office/powerpoint/2010/main" val="987268400"/>
              </p:ext>
            </p:extLst>
          </p:nvPr>
        </p:nvGraphicFramePr>
        <p:xfrm>
          <a:off x="952500" y="2190750"/>
          <a:ext cx="7239000" cy="396210"/>
        </p:xfrm>
        <a:graphic>
          <a:graphicData uri="http://schemas.openxmlformats.org/drawingml/2006/table">
            <a:tbl>
              <a:tblPr>
                <a:noFill/>
                <a:tableStyleId>{ADEF916E-E4ED-461B-B27E-FC02062E6889}</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IN" b="1"/>
                        <a:t>Prototyping</a:t>
                      </a:r>
                      <a:endParaRPr b="1"/>
                    </a:p>
                  </a:txBody>
                  <a:tcPr marL="91425" marR="91425" marT="91425" marB="91425"/>
                </a:tc>
                <a:tc>
                  <a:txBody>
                    <a:bodyPr/>
                    <a:lstStyle/>
                    <a:p>
                      <a:pPr marL="0" lvl="0" indent="0" algn="ctr" rtl="0">
                        <a:spcBef>
                          <a:spcPts val="0"/>
                        </a:spcBef>
                        <a:spcAft>
                          <a:spcPts val="0"/>
                        </a:spcAft>
                        <a:buNone/>
                      </a:pPr>
                      <a:r>
                        <a:rPr lang="en-US" dirty="0" smtClean="0"/>
                        <a:t>https://marvelapp.com/prototype/93ihb7d</a:t>
                      </a:r>
                      <a:endParaRPr dirty="0"/>
                    </a:p>
                  </a:txBody>
                  <a:tcPr marL="91425" marR="91425" marT="91425" marB="91425"/>
                </a:tc>
                <a:extLst>
                  <a:ext uri="{0D108BD9-81ED-4DB2-BD59-A6C34878D82A}">
                    <a16:rowId xmlns:a16="http://schemas.microsoft.com/office/drawing/2014/main" val="10000"/>
                  </a:ext>
                </a:extLst>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64"/>
          <p:cNvSpPr txBox="1"/>
          <p:nvPr/>
        </p:nvSpPr>
        <p:spPr>
          <a:xfrm>
            <a:off x="560875" y="4107403"/>
            <a:ext cx="6895200" cy="650100"/>
          </a:xfrm>
          <a:prstGeom prst="rect">
            <a:avLst/>
          </a:prstGeom>
          <a:noFill/>
          <a:ln>
            <a:noFill/>
          </a:ln>
        </p:spPr>
        <p:txBody>
          <a:bodyPr spcFirstLastPara="1" wrap="square" lIns="91425" tIns="45700" rIns="91425" bIns="45700" anchor="b" anchorCtr="0">
            <a:noAutofit/>
          </a:bodyPr>
          <a:lstStyle/>
          <a:p>
            <a:r>
              <a:rPr lang="en-IN" sz="1100" dirty="0"/>
              <a:t>Disclaimer: All content and material on the UpGrad website is copyrighted material, either belonging to UpGrad or its </a:t>
            </a:r>
            <a:r>
              <a:rPr lang="en-IN" sz="1100" dirty="0" err="1"/>
              <a:t>bonafide</a:t>
            </a:r>
            <a:r>
              <a:rPr lang="en-IN" sz="1100" dirty="0"/>
              <a:t> contributors and is purely for the dissemination of education. You are permitted to access print and download extracts from this site purely for your own education only and on the following basis: </a:t>
            </a:r>
          </a:p>
          <a:p>
            <a:r>
              <a:rPr lang="en-IN" sz="1100" dirty="0"/>
              <a:t> </a:t>
            </a:r>
          </a:p>
          <a:p>
            <a:pPr marL="171450" lvl="0" indent="-171450">
              <a:buFont typeface="Arial" panose="020B0604020202020204" pitchFamily="34" charset="0"/>
              <a:buChar char="•"/>
            </a:pPr>
            <a:r>
              <a:rPr lang="en-IN" sz="1100" dirty="0"/>
              <a:t>You can download this document from the website for self-use only.</a:t>
            </a:r>
          </a:p>
          <a:p>
            <a:pPr marL="171450" lvl="0" indent="-171450">
              <a:buFont typeface="Arial" panose="020B0604020202020204" pitchFamily="34" charset="0"/>
              <a:buChar char="•"/>
            </a:pPr>
            <a:r>
              <a:rPr lang="en-IN" sz="1100" dirty="0"/>
              <a:t>Any copies of this document, in part or full, saved to disc or to any other storage medium may only be used for subsequent, self-viewing purposes or to print an individual extract or copy for non-commercial personal use only.</a:t>
            </a:r>
          </a:p>
          <a:p>
            <a:pPr marL="171450" lvl="0" indent="-171450">
              <a:buFont typeface="Arial" panose="020B0604020202020204" pitchFamily="34" charset="0"/>
              <a:buChar char="•"/>
            </a:pPr>
            <a:r>
              <a:rPr lang="en-IN" sz="1100" dirty="0"/>
              <a:t>Any further dissemination, distribution, reproduction, copying of the content of the document herein or the uploading thereof on other websites or use of content for any other commercial/unauthorized purposes in any way which could infringe the intellectual property rights of UpGrad or its contributors, is strictly prohibited.</a:t>
            </a:r>
          </a:p>
          <a:p>
            <a:pPr marL="171450" lvl="0" indent="-171450">
              <a:buFont typeface="Arial" panose="020B0604020202020204" pitchFamily="34" charset="0"/>
              <a:buChar char="•"/>
            </a:pPr>
            <a:r>
              <a:rPr lang="en-IN" sz="1100" dirty="0"/>
              <a:t>No graphics, images or photographs from any accompanying text in this document will be used separately for unauthorised purposes.</a:t>
            </a:r>
          </a:p>
          <a:p>
            <a:pPr marL="171450" lvl="0" indent="-171450">
              <a:buFont typeface="Arial" panose="020B0604020202020204" pitchFamily="34" charset="0"/>
              <a:buChar char="•"/>
            </a:pPr>
            <a:r>
              <a:rPr lang="en-IN" sz="1100" dirty="0"/>
              <a:t>No material in this document will be modified, adapted or altered in any way.</a:t>
            </a:r>
          </a:p>
          <a:p>
            <a:pPr marL="171450" lvl="0" indent="-171450">
              <a:buFont typeface="Arial" panose="020B0604020202020204" pitchFamily="34" charset="0"/>
              <a:buChar char="•"/>
            </a:pPr>
            <a:r>
              <a:rPr lang="en-IN" sz="1100" dirty="0"/>
              <a:t>No part of this document or UpGrad content may be reproduced or stored in any other web site or included in any public or private electronic retrieval system or service without UpGrad’s prior written permission.</a:t>
            </a:r>
          </a:p>
          <a:p>
            <a:pPr marL="171450" lvl="0" indent="-171450">
              <a:buFont typeface="Arial" panose="020B0604020202020204" pitchFamily="34" charset="0"/>
              <a:buChar char="•"/>
            </a:pPr>
            <a:r>
              <a:rPr lang="en-IN" sz="1100" dirty="0"/>
              <a:t>Any rights not expressly granted in these terms are reserved.</a:t>
            </a:r>
          </a:p>
        </p:txBody>
      </p:sp>
      <p:pic>
        <p:nvPicPr>
          <p:cNvPr id="824" name="Google Shape;824;p64"/>
          <p:cNvPicPr preferRelativeResize="0"/>
          <p:nvPr/>
        </p:nvPicPr>
        <p:blipFill rotWithShape="1">
          <a:blip r:embed="rId3">
            <a:alphaModFix/>
          </a:blip>
          <a:srcRect/>
          <a:stretch/>
        </p:blipFill>
        <p:spPr>
          <a:xfrm>
            <a:off x="7582370" y="0"/>
            <a:ext cx="1356541" cy="157748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39"/>
          <p:cNvSpPr txBox="1">
            <a:spLocks noGrp="1"/>
          </p:cNvSpPr>
          <p:nvPr>
            <p:ph type="title"/>
          </p:nvPr>
        </p:nvSpPr>
        <p:spPr>
          <a:xfrm>
            <a:off x="316674" y="121975"/>
            <a:ext cx="43113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a:t>Porter's Five Forces </a:t>
            </a:r>
            <a:r>
              <a:rPr lang="en-IN" dirty="0" smtClean="0"/>
              <a:t>Summary</a:t>
            </a:r>
            <a:endParaRPr dirty="0"/>
          </a:p>
        </p:txBody>
      </p:sp>
      <p:sp>
        <p:nvSpPr>
          <p:cNvPr id="649" name="Google Shape;649;p39"/>
          <p:cNvSpPr txBox="1"/>
          <p:nvPr/>
        </p:nvSpPr>
        <p:spPr>
          <a:xfrm>
            <a:off x="630250" y="2072950"/>
            <a:ext cx="2111700" cy="137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0" name="Google Shape;650;p39"/>
          <p:cNvSpPr txBox="1"/>
          <p:nvPr/>
        </p:nvSpPr>
        <p:spPr>
          <a:xfrm>
            <a:off x="782650" y="2225350"/>
            <a:ext cx="2111700" cy="137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1" name="Google Shape;651;p39"/>
          <p:cNvSpPr txBox="1"/>
          <p:nvPr/>
        </p:nvSpPr>
        <p:spPr>
          <a:xfrm>
            <a:off x="935050" y="2377750"/>
            <a:ext cx="2111700" cy="137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2" name="Google Shape;652;p39"/>
          <p:cNvSpPr txBox="1"/>
          <p:nvPr/>
        </p:nvSpPr>
        <p:spPr>
          <a:xfrm>
            <a:off x="1087450" y="2530150"/>
            <a:ext cx="2111700" cy="137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3" name="Google Shape;653;p39"/>
          <p:cNvSpPr txBox="1"/>
          <p:nvPr/>
        </p:nvSpPr>
        <p:spPr>
          <a:xfrm>
            <a:off x="3516150" y="1004350"/>
            <a:ext cx="2111700" cy="137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4" name="Google Shape;654;p39"/>
          <p:cNvSpPr txBox="1"/>
          <p:nvPr/>
        </p:nvSpPr>
        <p:spPr>
          <a:xfrm>
            <a:off x="51850" y="2475360"/>
            <a:ext cx="3147300" cy="266814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342900" lvl="0" indent="-342900" rtl="0">
              <a:spcBef>
                <a:spcPts val="0"/>
              </a:spcBef>
              <a:spcAft>
                <a:spcPts val="0"/>
              </a:spcAft>
              <a:buFont typeface="+mj-lt"/>
              <a:buAutoNum type="arabicPeriod"/>
            </a:pPr>
            <a:r>
              <a:rPr lang="en-GB" dirty="0" smtClean="0">
                <a:ea typeface="Calibri"/>
                <a:sym typeface="Calibri"/>
              </a:rPr>
              <a:t>Buying power of suppliers is a double edged sword in this industry</a:t>
            </a:r>
          </a:p>
          <a:p>
            <a:pPr marL="342900" lvl="0" indent="-342900" rtl="0">
              <a:spcBef>
                <a:spcPts val="0"/>
              </a:spcBef>
              <a:spcAft>
                <a:spcPts val="0"/>
              </a:spcAft>
              <a:buFont typeface="+mj-lt"/>
              <a:buAutoNum type="arabicPeriod"/>
            </a:pPr>
            <a:r>
              <a:rPr lang="en-GB" dirty="0" smtClean="0">
                <a:ea typeface="Calibri"/>
                <a:sym typeface="Calibri"/>
              </a:rPr>
              <a:t>More &amp; more restaurants relying on online sites to increase sales has reduced their buying power</a:t>
            </a:r>
          </a:p>
          <a:p>
            <a:pPr marL="342900" lvl="0" indent="-342900" rtl="0">
              <a:spcBef>
                <a:spcPts val="0"/>
              </a:spcBef>
              <a:spcAft>
                <a:spcPts val="0"/>
              </a:spcAft>
              <a:buFont typeface="+mj-lt"/>
              <a:buAutoNum type="arabicPeriod"/>
            </a:pPr>
            <a:r>
              <a:rPr lang="en-GB" dirty="0" smtClean="0">
                <a:ea typeface="Calibri"/>
                <a:sym typeface="Calibri"/>
              </a:rPr>
              <a:t>Online portals trying to ensure consistent supply where raw materials prices change frequently increases the buying power of the suppliers</a:t>
            </a:r>
            <a:endParaRPr dirty="0">
              <a:ea typeface="Calibri"/>
              <a:sym typeface="Calibri"/>
            </a:endParaRPr>
          </a:p>
        </p:txBody>
      </p:sp>
      <p:sp>
        <p:nvSpPr>
          <p:cNvPr id="655" name="Google Shape;655;p39"/>
          <p:cNvSpPr/>
          <p:nvPr/>
        </p:nvSpPr>
        <p:spPr>
          <a:xfrm>
            <a:off x="3229275" y="1672000"/>
            <a:ext cx="2685600" cy="2480100"/>
          </a:xfrm>
          <a:prstGeom prst="ellipse">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342900" marR="0" lvl="0" indent="-342900" rtl="0">
              <a:lnSpc>
                <a:spcPct val="100000"/>
              </a:lnSpc>
              <a:spcBef>
                <a:spcPts val="0"/>
              </a:spcBef>
              <a:spcAft>
                <a:spcPts val="0"/>
              </a:spcAft>
              <a:buFont typeface="+mj-lt"/>
              <a:buAutoNum type="arabicPeriod"/>
            </a:pPr>
            <a:r>
              <a:rPr lang="en-GB" dirty="0" smtClean="0">
                <a:ea typeface="Calibri"/>
                <a:sym typeface="Calibri"/>
              </a:rPr>
              <a:t>Competitive rivalry is very high in India</a:t>
            </a:r>
          </a:p>
          <a:p>
            <a:pPr marL="342900" marR="0" lvl="0" indent="-342900" rtl="0">
              <a:lnSpc>
                <a:spcPct val="100000"/>
              </a:lnSpc>
              <a:spcBef>
                <a:spcPts val="0"/>
              </a:spcBef>
              <a:spcAft>
                <a:spcPts val="0"/>
              </a:spcAft>
              <a:buFont typeface="+mj-lt"/>
              <a:buAutoNum type="arabicPeriod"/>
            </a:pPr>
            <a:r>
              <a:rPr lang="en-GB" dirty="0" smtClean="0">
                <a:ea typeface="Calibri"/>
                <a:sym typeface="Calibri"/>
              </a:rPr>
              <a:t>With huge market potential more &amp; more domestic &amp; international players are opening shop</a:t>
            </a:r>
            <a:endParaRPr dirty="0">
              <a:ea typeface="Calibri"/>
              <a:sym typeface="Calibri"/>
            </a:endParaRPr>
          </a:p>
        </p:txBody>
      </p:sp>
      <p:sp>
        <p:nvSpPr>
          <p:cNvPr id="656" name="Google Shape;656;p39"/>
          <p:cNvSpPr txBox="1"/>
          <p:nvPr/>
        </p:nvSpPr>
        <p:spPr>
          <a:xfrm>
            <a:off x="81975" y="685738"/>
            <a:ext cx="3147300" cy="1167542"/>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342900" lvl="0" indent="-342900" rtl="0">
              <a:spcBef>
                <a:spcPts val="0"/>
              </a:spcBef>
              <a:spcAft>
                <a:spcPts val="0"/>
              </a:spcAft>
              <a:buFont typeface="+mj-lt"/>
              <a:buAutoNum type="arabicPeriod"/>
            </a:pPr>
            <a:r>
              <a:rPr lang="en-GB" dirty="0" smtClean="0">
                <a:latin typeface="+mn-lt"/>
                <a:ea typeface="Calibri"/>
                <a:cs typeface="Calibri"/>
                <a:sym typeface="Calibri"/>
              </a:rPr>
              <a:t>Low threat of entry</a:t>
            </a:r>
          </a:p>
          <a:p>
            <a:pPr marL="342900" lvl="0" indent="-342900" rtl="0">
              <a:spcBef>
                <a:spcPts val="0"/>
              </a:spcBef>
              <a:spcAft>
                <a:spcPts val="0"/>
              </a:spcAft>
              <a:buFont typeface="+mj-lt"/>
              <a:buAutoNum type="arabicPeriod"/>
            </a:pPr>
            <a:r>
              <a:rPr lang="en-GB" dirty="0" smtClean="0">
                <a:latin typeface="+mn-lt"/>
                <a:ea typeface="Calibri"/>
                <a:cs typeface="Calibri"/>
                <a:sym typeface="Calibri"/>
              </a:rPr>
              <a:t>Market is consolidating</a:t>
            </a:r>
          </a:p>
          <a:p>
            <a:pPr marL="342900" lvl="0" indent="-342900" rtl="0">
              <a:spcBef>
                <a:spcPts val="0"/>
              </a:spcBef>
              <a:spcAft>
                <a:spcPts val="0"/>
              </a:spcAft>
              <a:buFont typeface="+mj-lt"/>
              <a:buAutoNum type="arabicPeriod"/>
            </a:pPr>
            <a:r>
              <a:rPr lang="en-GB" dirty="0" smtClean="0">
                <a:latin typeface="+mn-lt"/>
                <a:ea typeface="Calibri"/>
                <a:cs typeface="Calibri"/>
                <a:sym typeface="Calibri"/>
              </a:rPr>
              <a:t>2 players with maximum market share discouraging new entrants</a:t>
            </a:r>
          </a:p>
        </p:txBody>
      </p:sp>
      <p:sp>
        <p:nvSpPr>
          <p:cNvPr id="657" name="Google Shape;657;p39"/>
          <p:cNvSpPr txBox="1"/>
          <p:nvPr/>
        </p:nvSpPr>
        <p:spPr>
          <a:xfrm>
            <a:off x="5914725" y="3244963"/>
            <a:ext cx="3147300" cy="18444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342900" lvl="0" indent="-342900" rtl="0">
              <a:spcBef>
                <a:spcPts val="0"/>
              </a:spcBef>
              <a:spcAft>
                <a:spcPts val="0"/>
              </a:spcAft>
              <a:buClr>
                <a:schemeClr val="dk1"/>
              </a:buClr>
              <a:buSzPts val="1100"/>
              <a:buFont typeface="+mj-lt"/>
              <a:buAutoNum type="arabicPeriod"/>
            </a:pPr>
            <a:r>
              <a:rPr lang="en-GB" dirty="0" smtClean="0">
                <a:ea typeface="Calibri"/>
                <a:sym typeface="Calibri"/>
              </a:rPr>
              <a:t>Threat of substitution is high</a:t>
            </a:r>
          </a:p>
          <a:p>
            <a:pPr marL="342900" lvl="0" indent="-342900" rtl="0">
              <a:spcBef>
                <a:spcPts val="0"/>
              </a:spcBef>
              <a:spcAft>
                <a:spcPts val="0"/>
              </a:spcAft>
              <a:buClr>
                <a:schemeClr val="dk1"/>
              </a:buClr>
              <a:buSzPts val="1100"/>
              <a:buFont typeface="+mj-lt"/>
              <a:buAutoNum type="arabicPeriod"/>
            </a:pPr>
            <a:r>
              <a:rPr lang="en-GB" dirty="0" smtClean="0">
                <a:ea typeface="Calibri"/>
                <a:sym typeface="Calibri"/>
              </a:rPr>
              <a:t>Easy availability of products &amp; their alternatives increases the threat of substitution</a:t>
            </a:r>
          </a:p>
          <a:p>
            <a:pPr marL="342900" lvl="0" indent="-342900" rtl="0">
              <a:spcBef>
                <a:spcPts val="0"/>
              </a:spcBef>
              <a:spcAft>
                <a:spcPts val="0"/>
              </a:spcAft>
              <a:buClr>
                <a:schemeClr val="dk1"/>
              </a:buClr>
              <a:buSzPts val="1100"/>
              <a:buFont typeface="+mj-lt"/>
              <a:buAutoNum type="arabicPeriod"/>
            </a:pPr>
            <a:r>
              <a:rPr lang="en-GB" dirty="0" smtClean="0">
                <a:ea typeface="Calibri"/>
                <a:sym typeface="Calibri"/>
              </a:rPr>
              <a:t>Distinguishing products from the </a:t>
            </a:r>
            <a:r>
              <a:rPr lang="en-GB" dirty="0" err="1" smtClean="0">
                <a:ea typeface="Calibri"/>
                <a:sym typeface="Calibri"/>
              </a:rPr>
              <a:t>compe</a:t>
            </a:r>
            <a:endParaRPr dirty="0">
              <a:ea typeface="Calibri"/>
              <a:sym typeface="Calibri"/>
            </a:endParaRPr>
          </a:p>
        </p:txBody>
      </p:sp>
      <p:sp>
        <p:nvSpPr>
          <p:cNvPr id="658" name="Google Shape;658;p39"/>
          <p:cNvSpPr txBox="1"/>
          <p:nvPr/>
        </p:nvSpPr>
        <p:spPr>
          <a:xfrm>
            <a:off x="5914725" y="685737"/>
            <a:ext cx="3147300" cy="1961209"/>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342900" lvl="0" indent="-342900" rtl="0">
              <a:spcBef>
                <a:spcPts val="0"/>
              </a:spcBef>
              <a:spcAft>
                <a:spcPts val="0"/>
              </a:spcAft>
              <a:buFont typeface="+mj-lt"/>
              <a:buAutoNum type="arabicPeriod"/>
            </a:pPr>
            <a:r>
              <a:rPr lang="en-GB" dirty="0" smtClean="0">
                <a:latin typeface="+mn-lt"/>
                <a:ea typeface="Calibri"/>
                <a:cs typeface="Calibri"/>
                <a:sym typeface="Calibri"/>
              </a:rPr>
              <a:t>Bargaining power is high</a:t>
            </a:r>
          </a:p>
          <a:p>
            <a:pPr marL="342900" lvl="0" indent="-342900" rtl="0">
              <a:spcBef>
                <a:spcPts val="0"/>
              </a:spcBef>
              <a:spcAft>
                <a:spcPts val="0"/>
              </a:spcAft>
              <a:buFont typeface="+mj-lt"/>
              <a:buAutoNum type="arabicPeriod"/>
            </a:pPr>
            <a:r>
              <a:rPr lang="en-GB" dirty="0" smtClean="0">
                <a:latin typeface="+mn-lt"/>
                <a:ea typeface="Calibri"/>
                <a:cs typeface="Calibri"/>
                <a:sym typeface="Calibri"/>
              </a:rPr>
              <a:t>Promos, discounts offered by competitors provides a lot of cheaper alternatives to the customers</a:t>
            </a:r>
          </a:p>
          <a:p>
            <a:pPr marL="342900" lvl="0" indent="-342900" rtl="0">
              <a:spcBef>
                <a:spcPts val="0"/>
              </a:spcBef>
              <a:spcAft>
                <a:spcPts val="0"/>
              </a:spcAft>
              <a:buFont typeface="+mj-lt"/>
              <a:buAutoNum type="arabicPeriod"/>
            </a:pPr>
            <a:r>
              <a:rPr lang="en-GB" dirty="0" smtClean="0">
                <a:latin typeface="+mn-lt"/>
                <a:ea typeface="Calibri"/>
                <a:cs typeface="Calibri"/>
                <a:sym typeface="Calibri"/>
              </a:rPr>
              <a:t>Bargaining power might reduce in future if more consolidation happens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0"/>
          <p:cNvSpPr txBox="1">
            <a:spLocks noGrp="1"/>
          </p:cNvSpPr>
          <p:nvPr>
            <p:ph type="title"/>
          </p:nvPr>
        </p:nvSpPr>
        <p:spPr>
          <a:xfrm>
            <a:off x="316676" y="121975"/>
            <a:ext cx="71331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Competitor Analysis</a:t>
            </a:r>
            <a:endParaRPr/>
          </a:p>
        </p:txBody>
      </p:sp>
      <p:sp>
        <p:nvSpPr>
          <p:cNvPr id="664" name="Google Shape;664;p40"/>
          <p:cNvSpPr txBox="1"/>
          <p:nvPr/>
        </p:nvSpPr>
        <p:spPr>
          <a:xfrm>
            <a:off x="636238" y="1140598"/>
            <a:ext cx="3894198" cy="3441793"/>
          </a:xfrm>
          <a:prstGeom prst="rect">
            <a:avLst/>
          </a:prstGeom>
          <a:noFill/>
          <a:ln>
            <a:noFill/>
          </a:ln>
        </p:spPr>
        <p:txBody>
          <a:bodyPr spcFirstLastPara="1" wrap="square" lIns="91425" tIns="91425" rIns="91425" bIns="91425" anchor="t" anchorCtr="0">
            <a:noAutofit/>
          </a:bodyPr>
          <a:lstStyle/>
          <a:p>
            <a:r>
              <a:rPr lang="en-US" sz="1800" dirty="0">
                <a:latin typeface="+mn-lt"/>
              </a:rPr>
              <a:t>Major Food Tech Players in </a:t>
            </a:r>
            <a:r>
              <a:rPr lang="en-US" sz="1800" dirty="0" smtClean="0">
                <a:latin typeface="+mn-lt"/>
              </a:rPr>
              <a:t>India:</a:t>
            </a:r>
          </a:p>
          <a:p>
            <a:pPr marL="257175" indent="-257175">
              <a:buFont typeface="+mj-lt"/>
              <a:buAutoNum type="arabicPeriod"/>
            </a:pPr>
            <a:endParaRPr lang="en-US" sz="1800" dirty="0" smtClean="0">
              <a:latin typeface="+mn-lt"/>
            </a:endParaRPr>
          </a:p>
          <a:p>
            <a:pPr marL="257175" indent="-257175">
              <a:buFont typeface="+mj-lt"/>
              <a:buAutoNum type="arabicPeriod"/>
            </a:pPr>
            <a:r>
              <a:rPr lang="en-US" sz="1800" dirty="0" err="1" smtClean="0">
                <a:latin typeface="+mn-lt"/>
              </a:rPr>
              <a:t>Swiggy</a:t>
            </a:r>
            <a:r>
              <a:rPr lang="en-US" sz="1800" dirty="0" smtClean="0">
                <a:latin typeface="+mn-lt"/>
              </a:rPr>
              <a:t> </a:t>
            </a:r>
            <a:r>
              <a:rPr lang="en-US" sz="1800" dirty="0">
                <a:latin typeface="+mn-lt"/>
              </a:rPr>
              <a:t>(Direct Competitor)</a:t>
            </a:r>
          </a:p>
          <a:p>
            <a:pPr marL="257175" indent="-257175">
              <a:buFont typeface="+mj-lt"/>
              <a:buAutoNum type="arabicPeriod"/>
            </a:pPr>
            <a:r>
              <a:rPr lang="en-US" sz="1800" dirty="0" err="1">
                <a:latin typeface="+mn-lt"/>
              </a:rPr>
              <a:t>Zomato</a:t>
            </a:r>
            <a:r>
              <a:rPr lang="en-US" sz="1800" dirty="0">
                <a:latin typeface="+mn-lt"/>
              </a:rPr>
              <a:t> (Direct Competitor)</a:t>
            </a:r>
          </a:p>
          <a:p>
            <a:pPr marL="257175" indent="-257175">
              <a:buFont typeface="+mj-lt"/>
              <a:buAutoNum type="arabicPeriod"/>
            </a:pPr>
            <a:r>
              <a:rPr lang="en-US" sz="1800" dirty="0" err="1">
                <a:latin typeface="+mn-lt"/>
              </a:rPr>
              <a:t>FreshMenu</a:t>
            </a:r>
            <a:r>
              <a:rPr lang="en-US" sz="1800" dirty="0">
                <a:latin typeface="+mn-lt"/>
              </a:rPr>
              <a:t> (Direct Competitor)</a:t>
            </a:r>
          </a:p>
          <a:p>
            <a:pPr marL="257175" indent="-257175">
              <a:buFont typeface="+mj-lt"/>
              <a:buAutoNum type="arabicPeriod"/>
            </a:pPr>
            <a:r>
              <a:rPr lang="en-US" sz="1800" dirty="0">
                <a:latin typeface="+mn-lt"/>
              </a:rPr>
              <a:t>Food Panda (closed)</a:t>
            </a:r>
          </a:p>
          <a:p>
            <a:pPr marL="257175" indent="-257175">
              <a:buFont typeface="+mj-lt"/>
              <a:buAutoNum type="arabicPeriod"/>
            </a:pPr>
            <a:r>
              <a:rPr lang="en-US" sz="1800" dirty="0">
                <a:latin typeface="+mn-lt"/>
              </a:rPr>
              <a:t>Uber Eats (Acquired by </a:t>
            </a:r>
            <a:r>
              <a:rPr lang="en-US" sz="1800" dirty="0" err="1">
                <a:latin typeface="+mn-lt"/>
              </a:rPr>
              <a:t>Zomato</a:t>
            </a:r>
            <a:r>
              <a:rPr lang="en-US" sz="1800" dirty="0">
                <a:latin typeface="+mn-lt"/>
              </a:rPr>
              <a:t>)</a:t>
            </a:r>
          </a:p>
          <a:p>
            <a:pPr marL="257175" indent="-257175">
              <a:buFont typeface="+mj-lt"/>
              <a:buAutoNum type="arabicPeriod"/>
            </a:pPr>
            <a:r>
              <a:rPr lang="en-US" sz="1800" dirty="0" err="1">
                <a:latin typeface="+mn-lt"/>
              </a:rPr>
              <a:t>Dunzo</a:t>
            </a:r>
            <a:r>
              <a:rPr lang="en-US" sz="1800" dirty="0">
                <a:latin typeface="+mn-lt"/>
              </a:rPr>
              <a:t> (Indirect Competitor)</a:t>
            </a:r>
          </a:p>
        </p:txBody>
      </p:sp>
      <p:pic>
        <p:nvPicPr>
          <p:cNvPr id="2" name="Picture 1"/>
          <p:cNvPicPr>
            <a:picLocks noChangeAspect="1"/>
          </p:cNvPicPr>
          <p:nvPr/>
        </p:nvPicPr>
        <p:blipFill>
          <a:blip r:embed="rId3"/>
          <a:stretch>
            <a:fillRect/>
          </a:stretch>
        </p:blipFill>
        <p:spPr>
          <a:xfrm>
            <a:off x="5018808" y="789998"/>
            <a:ext cx="1073294" cy="1208952"/>
          </a:xfrm>
          <a:prstGeom prst="rect">
            <a:avLst/>
          </a:prstGeom>
        </p:spPr>
      </p:pic>
      <p:pic>
        <p:nvPicPr>
          <p:cNvPr id="3" name="Picture 2"/>
          <p:cNvPicPr>
            <a:picLocks noChangeAspect="1"/>
          </p:cNvPicPr>
          <p:nvPr/>
        </p:nvPicPr>
        <p:blipFill>
          <a:blip r:embed="rId4"/>
          <a:stretch>
            <a:fillRect/>
          </a:stretch>
        </p:blipFill>
        <p:spPr>
          <a:xfrm>
            <a:off x="6685798" y="1719694"/>
            <a:ext cx="1788854" cy="558511"/>
          </a:xfrm>
          <a:prstGeom prst="rect">
            <a:avLst/>
          </a:prstGeom>
        </p:spPr>
      </p:pic>
      <p:pic>
        <p:nvPicPr>
          <p:cNvPr id="4" name="Picture 3"/>
          <p:cNvPicPr>
            <a:picLocks noChangeAspect="1"/>
          </p:cNvPicPr>
          <p:nvPr/>
        </p:nvPicPr>
        <p:blipFill>
          <a:blip r:embed="rId5"/>
          <a:stretch>
            <a:fillRect/>
          </a:stretch>
        </p:blipFill>
        <p:spPr>
          <a:xfrm>
            <a:off x="4828046" y="2597727"/>
            <a:ext cx="2316136" cy="769360"/>
          </a:xfrm>
          <a:prstGeom prst="rect">
            <a:avLst/>
          </a:prstGeom>
        </p:spPr>
      </p:pic>
      <p:pic>
        <p:nvPicPr>
          <p:cNvPr id="5" name="Picture 4"/>
          <p:cNvPicPr>
            <a:picLocks noChangeAspect="1"/>
          </p:cNvPicPr>
          <p:nvPr/>
        </p:nvPicPr>
        <p:blipFill>
          <a:blip r:embed="rId6"/>
          <a:stretch>
            <a:fillRect/>
          </a:stretch>
        </p:blipFill>
        <p:spPr>
          <a:xfrm>
            <a:off x="5850081" y="3536328"/>
            <a:ext cx="2867025" cy="859072"/>
          </a:xfrm>
          <a:prstGeom prst="rect">
            <a:avLst/>
          </a:prstGeom>
        </p:spPr>
      </p:pic>
    </p:spTree>
  </p:cSld>
  <p:clrMapOvr>
    <a:masterClrMapping/>
  </p:clrMapOvr>
</p:sld>
</file>

<file path=ppt/theme/theme1.xml><?xml version="1.0" encoding="utf-8"?>
<a:theme xmlns:a="http://schemas.openxmlformats.org/drawingml/2006/main" name="MASTER_UPGRAD">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1443</TotalTime>
  <Words>4540</Words>
  <Application>Microsoft Office PowerPoint</Application>
  <PresentationFormat>On-screen Show (16:9)</PresentationFormat>
  <Paragraphs>669</Paragraphs>
  <Slides>74</Slides>
  <Notes>59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74</vt:i4>
      </vt:variant>
    </vt:vector>
  </HeadingPairs>
  <TitlesOfParts>
    <vt:vector size="82" baseType="lpstr">
      <vt:lpstr>Lato</vt:lpstr>
      <vt:lpstr>Proxima Nova</vt:lpstr>
      <vt:lpstr>Courier New</vt:lpstr>
      <vt:lpstr>Arial</vt:lpstr>
      <vt:lpstr>Calibri</vt:lpstr>
      <vt:lpstr>Mangal</vt:lpstr>
      <vt:lpstr>Roboto</vt:lpstr>
      <vt:lpstr>MASTER_UPGRAD</vt:lpstr>
      <vt:lpstr>PowerPoint Presentation</vt:lpstr>
      <vt:lpstr>Submission Guidelines</vt:lpstr>
      <vt:lpstr>Part 1: Understanding the Market</vt:lpstr>
      <vt:lpstr>Target Market Identification</vt:lpstr>
      <vt:lpstr>Porter's Five Forces Analysis</vt:lpstr>
      <vt:lpstr>Porter's Five Forces Analysis</vt:lpstr>
      <vt:lpstr>Porter's Five Forces Analysis</vt:lpstr>
      <vt:lpstr>Porter's Five Forces Summary</vt:lpstr>
      <vt:lpstr>Competitor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2: User Research</vt:lpstr>
      <vt:lpstr>Objectives and Hypotheses</vt:lpstr>
      <vt:lpstr>Surveys</vt:lpstr>
      <vt:lpstr>Surveys</vt:lpstr>
      <vt:lpstr>Surveys</vt:lpstr>
      <vt:lpstr>Surveys</vt:lpstr>
      <vt:lpstr>Surveys</vt:lpstr>
      <vt:lpstr>Surveys</vt:lpstr>
      <vt:lpstr>Interviews</vt:lpstr>
      <vt:lpstr>Interviews</vt:lpstr>
      <vt:lpstr>Interviews</vt:lpstr>
      <vt:lpstr>Part 3: Business Model Canvas</vt:lpstr>
      <vt:lpstr>Business Model Analysis</vt:lpstr>
      <vt:lpstr>Part 4: Product Artefacts</vt:lpstr>
      <vt:lpstr>User Persona</vt:lpstr>
      <vt:lpstr>User Journey Map</vt:lpstr>
      <vt:lpstr>Part 5: Minimum Viable Product Creation</vt:lpstr>
      <vt:lpstr>Features/Functionalities</vt:lpstr>
      <vt:lpstr>Features/Functionalities</vt:lpstr>
      <vt:lpstr>Must Have Features</vt:lpstr>
      <vt:lpstr>Nice to Have Features</vt:lpstr>
      <vt:lpstr>Part 6: Sketching</vt:lpstr>
      <vt:lpstr>Features</vt:lpstr>
      <vt:lpstr>Login Screen</vt:lpstr>
      <vt:lpstr>Home Screen</vt:lpstr>
      <vt:lpstr>Restaurant Details Screen</vt:lpstr>
      <vt:lpstr>Checkout Page</vt:lpstr>
      <vt:lpstr>Address Confirmation Page</vt:lpstr>
      <vt:lpstr>Checkout Page</vt:lpstr>
      <vt:lpstr>Order Tracking Page</vt:lpstr>
      <vt:lpstr>Profile Page</vt:lpstr>
      <vt:lpstr>Order Page</vt:lpstr>
      <vt:lpstr>Part 7: Wireframing and Prototyping</vt:lpstr>
      <vt:lpstr>Login page</vt:lpstr>
      <vt:lpstr>Home page</vt:lpstr>
      <vt:lpstr>Restaurant page</vt:lpstr>
      <vt:lpstr>Cart page</vt:lpstr>
      <vt:lpstr>Registration for guest user page</vt:lpstr>
      <vt:lpstr>New Address Selection</vt:lpstr>
      <vt:lpstr>Payment Page</vt:lpstr>
      <vt:lpstr>Profile Page</vt:lpstr>
      <vt:lpstr>Order Page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Pranjal Singhal</dc:creator>
  <cp:lastModifiedBy>Anubhav Lahoti</cp:lastModifiedBy>
  <cp:revision>89</cp:revision>
  <dcterms:modified xsi:type="dcterms:W3CDTF">2020-10-07T13:19:32Z</dcterms:modified>
</cp:coreProperties>
</file>